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omments/comment1.xml" ContentType="application/vnd.openxmlformats-officedocument.presentationml.comments+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omments/comment2.xml" ContentType="application/vnd.openxmlformats-officedocument.presentationml.comments+xml"/>
  <Override PartName="/ppt/notesSlides/notesSlide3.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0"/>
  </p:notesMasterIdLst>
  <p:sldIdLst>
    <p:sldId id="256" r:id="rId2"/>
    <p:sldId id="257" r:id="rId3"/>
    <p:sldId id="258" r:id="rId4"/>
    <p:sldId id="274" r:id="rId5"/>
    <p:sldId id="259" r:id="rId6"/>
    <p:sldId id="260" r:id="rId7"/>
    <p:sldId id="261" r:id="rId8"/>
    <p:sldId id="272" r:id="rId9"/>
    <p:sldId id="262" r:id="rId10"/>
    <p:sldId id="263" r:id="rId11"/>
    <p:sldId id="264" r:id="rId12"/>
    <p:sldId id="265" r:id="rId13"/>
    <p:sldId id="266" r:id="rId14"/>
    <p:sldId id="267" r:id="rId15"/>
    <p:sldId id="268" r:id="rId16"/>
    <p:sldId id="273" r:id="rId17"/>
    <p:sldId id="270" r:id="rId18"/>
    <p:sldId id="271"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illary Johnson" initials="HJ" lastIdx="1" clrIdx="0">
    <p:extLst>
      <p:ext uri="{19B8F6BF-5375-455C-9EA6-DF929625EA0E}">
        <p15:presenceInfo xmlns:p15="http://schemas.microsoft.com/office/powerpoint/2012/main" userId="S-1-5-21-2101088238-2819444276-2041968236-51455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84" d="100"/>
          <a:sy n="84" d="100"/>
        </p:scale>
        <p:origin x="658" y="8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file:///C:\Users\jhm18419\Dropbox\ITEC%207305\Data%20Overview\Lassiter%20testing.xlsx" TargetMode="External"/><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oleObject" Target="file:///C:\Users\jhm18419\Dropbox\ITEC%207305\Data%20Overview\Lassiter%20testing.xlsx" TargetMode="External"/><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oleObject" Target="file:///C:\Users\jhm18419\Dropbox\ITEC%207305\Data%20Overview\Lassiter%20testing.xlsx" TargetMode="External"/><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oleObject" Target="file:///C:\Users\jhm18419\Dropbox\ITEC%207305\Data%20Overview\Lassiter%20testing.xlsx" TargetMode="External"/><Relationship Id="rId2" Type="http://schemas.microsoft.com/office/2011/relationships/chartColorStyle" Target="colors13.xml"/><Relationship Id="rId1" Type="http://schemas.microsoft.com/office/2011/relationships/chartStyle" Target="style13.xml"/></Relationships>
</file>

<file path=ppt/charts/_rels/chart2.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Book2"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Book3"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C:\Users\jhm18419\Desktop\EOC%20comparison%20data.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Book3"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Book3"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Book4"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file:///C:\Users\jhm18419\Dropbox\ITEC%207305\Data%20Overview\Lassiter%20testing.xlsx"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600" b="1" dirty="0"/>
              <a:t>Lassiter</a:t>
            </a:r>
            <a:r>
              <a:rPr lang="en-US" sz="1600" b="1" baseline="0" dirty="0"/>
              <a:t> High School Student Population Diversity Over 5 Years  </a:t>
            </a:r>
            <a:endParaRPr lang="en-US" sz="1600" b="1" dirty="0"/>
          </a:p>
        </c:rich>
      </c:tx>
      <c:layout>
        <c:manualLayout>
          <c:xMode val="edge"/>
          <c:yMode val="edge"/>
          <c:x val="0.18555491699107399"/>
          <c:y val="3.439153439153439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stacked"/>
        <c:varyColors val="0"/>
        <c:ser>
          <c:idx val="0"/>
          <c:order val="0"/>
          <c:tx>
            <c:strRef>
              <c:f>Sheet1!$A$2</c:f>
              <c:strCache>
                <c:ptCount val="1"/>
                <c:pt idx="0">
                  <c:v>White</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Sheet1!$B$1:$F$1</c:f>
              <c:numCache>
                <c:formatCode>General</c:formatCode>
                <c:ptCount val="5"/>
                <c:pt idx="0">
                  <c:v>2011</c:v>
                </c:pt>
                <c:pt idx="1">
                  <c:v>2012</c:v>
                </c:pt>
                <c:pt idx="2">
                  <c:v>2013</c:v>
                </c:pt>
                <c:pt idx="3">
                  <c:v>2014</c:v>
                </c:pt>
                <c:pt idx="4">
                  <c:v>2015</c:v>
                </c:pt>
              </c:numCache>
            </c:numRef>
          </c:cat>
          <c:val>
            <c:numRef>
              <c:f>Sheet1!$B$2:$F$2</c:f>
              <c:numCache>
                <c:formatCode>General</c:formatCode>
                <c:ptCount val="5"/>
                <c:pt idx="0">
                  <c:v>77</c:v>
                </c:pt>
                <c:pt idx="1">
                  <c:v>76</c:v>
                </c:pt>
                <c:pt idx="2">
                  <c:v>76</c:v>
                </c:pt>
                <c:pt idx="3">
                  <c:v>75</c:v>
                </c:pt>
                <c:pt idx="4">
                  <c:v>75</c:v>
                </c:pt>
              </c:numCache>
            </c:numRef>
          </c:val>
        </c:ser>
        <c:ser>
          <c:idx val="1"/>
          <c:order val="1"/>
          <c:tx>
            <c:strRef>
              <c:f>Sheet1!$A$3</c:f>
              <c:strCache>
                <c:ptCount val="1"/>
                <c:pt idx="0">
                  <c:v>Black</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Sheet1!$B$1:$F$1</c:f>
              <c:numCache>
                <c:formatCode>General</c:formatCode>
                <c:ptCount val="5"/>
                <c:pt idx="0">
                  <c:v>2011</c:v>
                </c:pt>
                <c:pt idx="1">
                  <c:v>2012</c:v>
                </c:pt>
                <c:pt idx="2">
                  <c:v>2013</c:v>
                </c:pt>
                <c:pt idx="3">
                  <c:v>2014</c:v>
                </c:pt>
                <c:pt idx="4">
                  <c:v>2015</c:v>
                </c:pt>
              </c:numCache>
            </c:numRef>
          </c:cat>
          <c:val>
            <c:numRef>
              <c:f>Sheet1!$B$3:$F$3</c:f>
              <c:numCache>
                <c:formatCode>General</c:formatCode>
                <c:ptCount val="5"/>
                <c:pt idx="0">
                  <c:v>11</c:v>
                </c:pt>
                <c:pt idx="1">
                  <c:v>10</c:v>
                </c:pt>
                <c:pt idx="2">
                  <c:v>10</c:v>
                </c:pt>
                <c:pt idx="3">
                  <c:v>10</c:v>
                </c:pt>
                <c:pt idx="4">
                  <c:v>11</c:v>
                </c:pt>
              </c:numCache>
            </c:numRef>
          </c:val>
        </c:ser>
        <c:ser>
          <c:idx val="2"/>
          <c:order val="2"/>
          <c:tx>
            <c:strRef>
              <c:f>Sheet1!$A$4</c:f>
              <c:strCache>
                <c:ptCount val="1"/>
                <c:pt idx="0">
                  <c:v>Hispanic</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Sheet1!$B$1:$F$1</c:f>
              <c:numCache>
                <c:formatCode>General</c:formatCode>
                <c:ptCount val="5"/>
                <c:pt idx="0">
                  <c:v>2011</c:v>
                </c:pt>
                <c:pt idx="1">
                  <c:v>2012</c:v>
                </c:pt>
                <c:pt idx="2">
                  <c:v>2013</c:v>
                </c:pt>
                <c:pt idx="3">
                  <c:v>2014</c:v>
                </c:pt>
                <c:pt idx="4">
                  <c:v>2015</c:v>
                </c:pt>
              </c:numCache>
            </c:numRef>
          </c:cat>
          <c:val>
            <c:numRef>
              <c:f>Sheet1!$B$4:$F$4</c:f>
              <c:numCache>
                <c:formatCode>General</c:formatCode>
                <c:ptCount val="5"/>
                <c:pt idx="0">
                  <c:v>5</c:v>
                </c:pt>
                <c:pt idx="1">
                  <c:v>6</c:v>
                </c:pt>
                <c:pt idx="2">
                  <c:v>6</c:v>
                </c:pt>
                <c:pt idx="3">
                  <c:v>7</c:v>
                </c:pt>
                <c:pt idx="4">
                  <c:v>7</c:v>
                </c:pt>
              </c:numCache>
            </c:numRef>
          </c:val>
        </c:ser>
        <c:ser>
          <c:idx val="3"/>
          <c:order val="3"/>
          <c:tx>
            <c:strRef>
              <c:f>Sheet1!$A$5</c:f>
              <c:strCache>
                <c:ptCount val="1"/>
                <c:pt idx="0">
                  <c:v>Asian</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Sheet1!$B$1:$F$1</c:f>
              <c:numCache>
                <c:formatCode>General</c:formatCode>
                <c:ptCount val="5"/>
                <c:pt idx="0">
                  <c:v>2011</c:v>
                </c:pt>
                <c:pt idx="1">
                  <c:v>2012</c:v>
                </c:pt>
                <c:pt idx="2">
                  <c:v>2013</c:v>
                </c:pt>
                <c:pt idx="3">
                  <c:v>2014</c:v>
                </c:pt>
                <c:pt idx="4">
                  <c:v>2015</c:v>
                </c:pt>
              </c:numCache>
            </c:numRef>
          </c:cat>
          <c:val>
            <c:numRef>
              <c:f>Sheet1!$B$5:$F$5</c:f>
              <c:numCache>
                <c:formatCode>General</c:formatCode>
                <c:ptCount val="5"/>
                <c:pt idx="0">
                  <c:v>4</c:v>
                </c:pt>
                <c:pt idx="1">
                  <c:v>5</c:v>
                </c:pt>
                <c:pt idx="2">
                  <c:v>5</c:v>
                </c:pt>
                <c:pt idx="3">
                  <c:v>5</c:v>
                </c:pt>
                <c:pt idx="4">
                  <c:v>5</c:v>
                </c:pt>
              </c:numCache>
            </c:numRef>
          </c:val>
        </c:ser>
        <c:ser>
          <c:idx val="4"/>
          <c:order val="4"/>
          <c:tx>
            <c:strRef>
              <c:f>Sheet1!$A$6</c:f>
              <c:strCache>
                <c:ptCount val="1"/>
                <c:pt idx="0">
                  <c:v>2 or More</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Sheet1!$B$1:$F$1</c:f>
              <c:numCache>
                <c:formatCode>General</c:formatCode>
                <c:ptCount val="5"/>
                <c:pt idx="0">
                  <c:v>2011</c:v>
                </c:pt>
                <c:pt idx="1">
                  <c:v>2012</c:v>
                </c:pt>
                <c:pt idx="2">
                  <c:v>2013</c:v>
                </c:pt>
                <c:pt idx="3">
                  <c:v>2014</c:v>
                </c:pt>
                <c:pt idx="4">
                  <c:v>2015</c:v>
                </c:pt>
              </c:numCache>
            </c:numRef>
          </c:cat>
          <c:val>
            <c:numRef>
              <c:f>Sheet1!$B$6:$F$6</c:f>
              <c:numCache>
                <c:formatCode>General</c:formatCode>
                <c:ptCount val="5"/>
                <c:pt idx="0">
                  <c:v>3</c:v>
                </c:pt>
                <c:pt idx="1">
                  <c:v>3</c:v>
                </c:pt>
                <c:pt idx="2">
                  <c:v>3</c:v>
                </c:pt>
                <c:pt idx="3">
                  <c:v>3</c:v>
                </c:pt>
                <c:pt idx="4">
                  <c:v>2</c:v>
                </c:pt>
              </c:numCache>
            </c:numRef>
          </c:val>
        </c:ser>
        <c:dLbls>
          <c:dLblPos val="ctr"/>
          <c:showLegendKey val="0"/>
          <c:showVal val="1"/>
          <c:showCatName val="0"/>
          <c:showSerName val="0"/>
          <c:showPercent val="0"/>
          <c:showBubbleSize val="0"/>
        </c:dLbls>
        <c:gapWidth val="150"/>
        <c:overlap val="100"/>
        <c:axId val="451031032"/>
        <c:axId val="451031424"/>
      </c:barChart>
      <c:catAx>
        <c:axId val="451031032"/>
        <c:scaling>
          <c:orientation val="minMax"/>
        </c:scaling>
        <c:delete val="0"/>
        <c:axPos val="l"/>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sz="1200" b="1" dirty="0"/>
                  <a:t>Year</a:t>
                </a:r>
                <a:endParaRPr lang="en-US" b="1" dirty="0"/>
              </a:p>
            </c:rich>
          </c:tx>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51031424"/>
        <c:crosses val="autoZero"/>
        <c:auto val="1"/>
        <c:lblAlgn val="ctr"/>
        <c:lblOffset val="100"/>
        <c:noMultiLvlLbl val="0"/>
      </c:catAx>
      <c:valAx>
        <c:axId val="451031424"/>
        <c:scaling>
          <c:orientation val="minMax"/>
          <c:max val="100"/>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sz="1200" b="1" dirty="0"/>
                  <a:t>%</a:t>
                </a:r>
                <a:r>
                  <a:rPr lang="en-US" sz="1200" b="1" baseline="0" dirty="0"/>
                  <a:t> of Students</a:t>
                </a:r>
                <a:endParaRPr lang="en-US" sz="1200" b="1" dirty="0"/>
              </a:p>
            </c:rich>
          </c:tx>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51031032"/>
        <c:crosses val="autoZero"/>
        <c:crossBetween val="between"/>
      </c:valAx>
      <c:spPr>
        <a:noFill/>
        <a:ln>
          <a:noFill/>
        </a:ln>
        <a:effectLst/>
      </c:spPr>
    </c:plotArea>
    <c:legend>
      <c:legendPos val="b"/>
      <c:layout>
        <c:manualLayout>
          <c:xMode val="edge"/>
          <c:yMode val="edge"/>
          <c:x val="0.31968693023399719"/>
          <c:y val="0.92823423113777437"/>
          <c:w val="0.37154143799628014"/>
          <c:h val="5.1924499020955715E-2"/>
        </c:manualLayout>
      </c:layout>
      <c:overlay val="0"/>
      <c:spPr>
        <a:noFill/>
        <a:ln>
          <a:solidFill>
            <a:schemeClr val="accent1"/>
          </a:solid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600" b="1" dirty="0"/>
              <a:t>Lassiter High </a:t>
            </a:r>
            <a:r>
              <a:rPr lang="en-US" sz="1600" b="1" dirty="0" err="1"/>
              <a:t>Schoool</a:t>
            </a:r>
            <a:r>
              <a:rPr lang="en-US" sz="1600" b="1" dirty="0"/>
              <a:t> Students</a:t>
            </a:r>
            <a:r>
              <a:rPr lang="en-US" sz="1600" b="1" baseline="0" dirty="0"/>
              <a:t> </a:t>
            </a:r>
            <a:r>
              <a:rPr lang="en-US" sz="1600" b="1" dirty="0"/>
              <a:t>Earning 3 or Higher on AP Exams for 5 Years</a:t>
            </a: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Sheet1!$A$23</c:f>
              <c:strCache>
                <c:ptCount val="1"/>
                <c:pt idx="0">
                  <c:v>% Earning 3 or Higher</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Sheet1!$B$22:$F$22</c:f>
              <c:numCache>
                <c:formatCode>General</c:formatCode>
                <c:ptCount val="5"/>
                <c:pt idx="0">
                  <c:v>2011</c:v>
                </c:pt>
                <c:pt idx="1">
                  <c:v>2012</c:v>
                </c:pt>
                <c:pt idx="2">
                  <c:v>2013</c:v>
                </c:pt>
                <c:pt idx="3">
                  <c:v>2014</c:v>
                </c:pt>
                <c:pt idx="4">
                  <c:v>2015</c:v>
                </c:pt>
              </c:numCache>
            </c:numRef>
          </c:cat>
          <c:val>
            <c:numRef>
              <c:f>Sheet1!$B$23:$F$23</c:f>
              <c:numCache>
                <c:formatCode>0%</c:formatCode>
                <c:ptCount val="5"/>
                <c:pt idx="0">
                  <c:v>0.84</c:v>
                </c:pt>
                <c:pt idx="1">
                  <c:v>0.79</c:v>
                </c:pt>
                <c:pt idx="2">
                  <c:v>0.77</c:v>
                </c:pt>
                <c:pt idx="3">
                  <c:v>0.8</c:v>
                </c:pt>
                <c:pt idx="4">
                  <c:v>0.78</c:v>
                </c:pt>
              </c:numCache>
            </c:numRef>
          </c:val>
        </c:ser>
        <c:dLbls>
          <c:dLblPos val="outEnd"/>
          <c:showLegendKey val="0"/>
          <c:showVal val="1"/>
          <c:showCatName val="0"/>
          <c:showSerName val="0"/>
          <c:showPercent val="0"/>
          <c:showBubbleSize val="0"/>
        </c:dLbls>
        <c:gapWidth val="219"/>
        <c:overlap val="-27"/>
        <c:axId val="444268312"/>
        <c:axId val="444268704"/>
      </c:barChart>
      <c:catAx>
        <c:axId val="444268312"/>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sz="1400" b="1" dirty="0"/>
                  <a:t>Year</a:t>
                </a:r>
              </a:p>
            </c:rich>
          </c:tx>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44268704"/>
        <c:crosses val="autoZero"/>
        <c:auto val="1"/>
        <c:lblAlgn val="ctr"/>
        <c:lblOffset val="100"/>
        <c:noMultiLvlLbl val="0"/>
      </c:catAx>
      <c:valAx>
        <c:axId val="444268704"/>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sz="1400" b="1" dirty="0"/>
                  <a:t>%</a:t>
                </a:r>
                <a:r>
                  <a:rPr lang="en-US" sz="1400" b="1" baseline="0" dirty="0"/>
                  <a:t> of Students</a:t>
                </a:r>
                <a:endParaRPr lang="en-US" sz="1400" b="1" dirty="0"/>
              </a:p>
            </c:rich>
          </c:tx>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44268312"/>
        <c:crosses val="autoZero"/>
        <c:crossBetween val="between"/>
      </c:valAx>
      <c:spPr>
        <a:noFill/>
        <a:ln>
          <a:noFill/>
        </a:ln>
        <a:effectLst/>
      </c:spPr>
    </c:plotArea>
    <c:plotVisOnly val="1"/>
    <c:dispBlanksAs val="gap"/>
    <c:showDLblsOverMax val="0"/>
  </c:chart>
  <c:spPr>
    <a:noFill/>
    <a:ln w="25400">
      <a:solidFill>
        <a:schemeClr val="tx2"/>
      </a:solidFill>
    </a:ln>
    <a:effectLst/>
  </c:spPr>
  <c:txPr>
    <a:bodyPr/>
    <a:lstStyle/>
    <a:p>
      <a:pPr>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600" b="1" dirty="0"/>
              <a:t>Lassiter</a:t>
            </a:r>
            <a:r>
              <a:rPr lang="en-US" sz="1600" b="1" baseline="0" dirty="0"/>
              <a:t> High School PSAT Data for 4 </a:t>
            </a:r>
            <a:r>
              <a:rPr lang="en-US" sz="1600" b="1" baseline="0" dirty="0" smtClean="0"/>
              <a:t>Years (Grades 9-11)</a:t>
            </a:r>
            <a:endParaRPr lang="en-US" sz="1600" b="1" dirty="0"/>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Sheet1!$H$27</c:f>
              <c:strCache>
                <c:ptCount val="1"/>
                <c:pt idx="0">
                  <c:v>CR</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dLbls>
            <c:dLbl>
              <c:idx val="2"/>
              <c:layout>
                <c:manualLayout>
                  <c:x val="-3.0097913588090768E-2"/>
                  <c:y val="3.3439279565620449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Sheet1!$G$28:$G$31</c:f>
              <c:numCache>
                <c:formatCode>General</c:formatCode>
                <c:ptCount val="4"/>
                <c:pt idx="0">
                  <c:v>2011</c:v>
                </c:pt>
                <c:pt idx="1">
                  <c:v>2012</c:v>
                </c:pt>
                <c:pt idx="2">
                  <c:v>2013</c:v>
                </c:pt>
                <c:pt idx="3">
                  <c:v>2014</c:v>
                </c:pt>
              </c:numCache>
            </c:numRef>
          </c:cat>
          <c:val>
            <c:numRef>
              <c:f>Sheet1!$H$28:$H$31</c:f>
              <c:numCache>
                <c:formatCode>General</c:formatCode>
                <c:ptCount val="4"/>
                <c:pt idx="0">
                  <c:v>47.1</c:v>
                </c:pt>
                <c:pt idx="1">
                  <c:v>46.9</c:v>
                </c:pt>
                <c:pt idx="2">
                  <c:v>47.4</c:v>
                </c:pt>
                <c:pt idx="3">
                  <c:v>47.9</c:v>
                </c:pt>
              </c:numCache>
            </c:numRef>
          </c:val>
          <c:smooth val="0"/>
        </c:ser>
        <c:ser>
          <c:idx val="1"/>
          <c:order val="1"/>
          <c:tx>
            <c:strRef>
              <c:f>Sheet1!$I$27</c:f>
              <c:strCache>
                <c:ptCount val="1"/>
                <c:pt idx="0">
                  <c:v>Math</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Sheet1!$G$28:$G$31</c:f>
              <c:numCache>
                <c:formatCode>General</c:formatCode>
                <c:ptCount val="4"/>
                <c:pt idx="0">
                  <c:v>2011</c:v>
                </c:pt>
                <c:pt idx="1">
                  <c:v>2012</c:v>
                </c:pt>
                <c:pt idx="2">
                  <c:v>2013</c:v>
                </c:pt>
                <c:pt idx="3">
                  <c:v>2014</c:v>
                </c:pt>
              </c:numCache>
            </c:numRef>
          </c:cat>
          <c:val>
            <c:numRef>
              <c:f>Sheet1!$I$28:$I$31</c:f>
              <c:numCache>
                <c:formatCode>General</c:formatCode>
                <c:ptCount val="4"/>
                <c:pt idx="0">
                  <c:v>48.2</c:v>
                </c:pt>
                <c:pt idx="1">
                  <c:v>48.2</c:v>
                </c:pt>
                <c:pt idx="2">
                  <c:v>49.4</c:v>
                </c:pt>
                <c:pt idx="3">
                  <c:v>49</c:v>
                </c:pt>
              </c:numCache>
            </c:numRef>
          </c:val>
          <c:smooth val="0"/>
        </c:ser>
        <c:ser>
          <c:idx val="2"/>
          <c:order val="2"/>
          <c:tx>
            <c:strRef>
              <c:f>Sheet1!$J$27</c:f>
              <c:strCache>
                <c:ptCount val="1"/>
                <c:pt idx="0">
                  <c:v>Writing</c:v>
                </c:pt>
              </c:strCache>
            </c:strRef>
          </c:tx>
          <c:spPr>
            <a:ln w="28575" cap="rnd">
              <a:solidFill>
                <a:schemeClr val="accent3"/>
              </a:solidFill>
              <a:round/>
            </a:ln>
            <a:effectLst/>
          </c:spPr>
          <c:marker>
            <c:symbol val="circle"/>
            <c:size val="5"/>
            <c:spPr>
              <a:solidFill>
                <a:schemeClr val="accent3"/>
              </a:solidFill>
              <a:ln w="9525">
                <a:solidFill>
                  <a:schemeClr val="accent3"/>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Sheet1!$G$28:$G$31</c:f>
              <c:numCache>
                <c:formatCode>General</c:formatCode>
                <c:ptCount val="4"/>
                <c:pt idx="0">
                  <c:v>2011</c:v>
                </c:pt>
                <c:pt idx="1">
                  <c:v>2012</c:v>
                </c:pt>
                <c:pt idx="2">
                  <c:v>2013</c:v>
                </c:pt>
                <c:pt idx="3">
                  <c:v>2014</c:v>
                </c:pt>
              </c:numCache>
            </c:numRef>
          </c:cat>
          <c:val>
            <c:numRef>
              <c:f>Sheet1!$J$28:$J$31</c:f>
              <c:numCache>
                <c:formatCode>General</c:formatCode>
                <c:ptCount val="4"/>
                <c:pt idx="0">
                  <c:v>44.2</c:v>
                </c:pt>
                <c:pt idx="1">
                  <c:v>45.9</c:v>
                </c:pt>
                <c:pt idx="2">
                  <c:v>47.9</c:v>
                </c:pt>
                <c:pt idx="3">
                  <c:v>46.4</c:v>
                </c:pt>
              </c:numCache>
            </c:numRef>
          </c:val>
          <c:smooth val="0"/>
        </c:ser>
        <c:dLbls>
          <c:dLblPos val="t"/>
          <c:showLegendKey val="0"/>
          <c:showVal val="1"/>
          <c:showCatName val="0"/>
          <c:showSerName val="0"/>
          <c:showPercent val="0"/>
          <c:showBubbleSize val="0"/>
        </c:dLbls>
        <c:marker val="1"/>
        <c:smooth val="0"/>
        <c:axId val="444269880"/>
        <c:axId val="444270272"/>
      </c:lineChart>
      <c:catAx>
        <c:axId val="444269880"/>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sz="1400" b="1" dirty="0"/>
                  <a:t>Year</a:t>
                </a:r>
                <a:endParaRPr lang="en-US" b="1" dirty="0"/>
              </a:p>
            </c:rich>
          </c:tx>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44270272"/>
        <c:crosses val="autoZero"/>
        <c:auto val="1"/>
        <c:lblAlgn val="ctr"/>
        <c:lblOffset val="100"/>
        <c:noMultiLvlLbl val="0"/>
      </c:catAx>
      <c:valAx>
        <c:axId val="444270272"/>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sz="1400" b="1" dirty="0"/>
                  <a:t>Score</a:t>
                </a:r>
              </a:p>
            </c:rich>
          </c:tx>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44269880"/>
        <c:crosses val="autoZero"/>
        <c:crossBetween val="between"/>
      </c:valAx>
      <c:spPr>
        <a:noFill/>
        <a:ln>
          <a:noFill/>
        </a:ln>
        <a:effectLst/>
      </c:spPr>
    </c:plotArea>
    <c:legend>
      <c:legendPos val="b"/>
      <c:layout>
        <c:manualLayout>
          <c:xMode val="edge"/>
          <c:yMode val="edge"/>
          <c:x val="0.38382792812729777"/>
          <c:y val="0.91821623459165325"/>
          <c:w val="0.28900778835102547"/>
          <c:h val="5.1986387577595709E-2"/>
        </c:manualLayout>
      </c:layout>
      <c:overlay val="0"/>
      <c:spPr>
        <a:noFill/>
        <a:ln>
          <a:solidFill>
            <a:schemeClr val="tx1"/>
          </a:solid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w="25400">
      <a:solidFill>
        <a:schemeClr val="tx1"/>
      </a:solidFill>
    </a:ln>
    <a:effectLst/>
  </c:spPr>
  <c:txPr>
    <a:bodyPr/>
    <a:lstStyle/>
    <a:p>
      <a:pPr>
        <a:defRPr/>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600" b="1" dirty="0"/>
              <a:t>Lassiter High School</a:t>
            </a:r>
            <a:r>
              <a:rPr lang="en-US" sz="1600" b="1" baseline="0" dirty="0"/>
              <a:t> </a:t>
            </a:r>
            <a:r>
              <a:rPr lang="en-US" sz="1600" b="1" dirty="0"/>
              <a:t>ACT Scores Over 5 Years</a:t>
            </a: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Sheet1!$B$41</c:f>
              <c:strCache>
                <c:ptCount val="1"/>
                <c:pt idx="0">
                  <c:v>ACT Score</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Sheet1!$C$40:$G$40</c:f>
              <c:numCache>
                <c:formatCode>General</c:formatCode>
                <c:ptCount val="5"/>
                <c:pt idx="0">
                  <c:v>2011</c:v>
                </c:pt>
                <c:pt idx="1">
                  <c:v>2012</c:v>
                </c:pt>
                <c:pt idx="2">
                  <c:v>2013</c:v>
                </c:pt>
                <c:pt idx="3">
                  <c:v>2014</c:v>
                </c:pt>
                <c:pt idx="4">
                  <c:v>2015</c:v>
                </c:pt>
              </c:numCache>
            </c:numRef>
          </c:cat>
          <c:val>
            <c:numRef>
              <c:f>Sheet1!$C$41:$G$41</c:f>
              <c:numCache>
                <c:formatCode>General</c:formatCode>
                <c:ptCount val="5"/>
                <c:pt idx="0">
                  <c:v>24.1</c:v>
                </c:pt>
                <c:pt idx="1">
                  <c:v>24.6</c:v>
                </c:pt>
                <c:pt idx="2">
                  <c:v>24.3</c:v>
                </c:pt>
                <c:pt idx="3">
                  <c:v>24.7</c:v>
                </c:pt>
                <c:pt idx="4">
                  <c:v>25.1</c:v>
                </c:pt>
              </c:numCache>
            </c:numRef>
          </c:val>
        </c:ser>
        <c:dLbls>
          <c:dLblPos val="outEnd"/>
          <c:showLegendKey val="0"/>
          <c:showVal val="1"/>
          <c:showCatName val="0"/>
          <c:showSerName val="0"/>
          <c:showPercent val="0"/>
          <c:showBubbleSize val="0"/>
        </c:dLbls>
        <c:gapWidth val="219"/>
        <c:overlap val="-27"/>
        <c:axId val="444270664"/>
        <c:axId val="444271056"/>
      </c:barChart>
      <c:catAx>
        <c:axId val="444270664"/>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sz="1400" b="1" dirty="0"/>
                  <a:t>Year</a:t>
                </a:r>
                <a:endParaRPr lang="en-US" b="1" dirty="0"/>
              </a:p>
            </c:rich>
          </c:tx>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44271056"/>
        <c:crosses val="autoZero"/>
        <c:auto val="1"/>
        <c:lblAlgn val="ctr"/>
        <c:lblOffset val="100"/>
        <c:noMultiLvlLbl val="0"/>
      </c:catAx>
      <c:valAx>
        <c:axId val="44427105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sz="1400" b="1" dirty="0"/>
                  <a:t>ACT</a:t>
                </a:r>
                <a:r>
                  <a:rPr lang="en-US" sz="1400" b="1" baseline="0" dirty="0"/>
                  <a:t> Score</a:t>
                </a:r>
                <a:endParaRPr lang="en-US" sz="1400" b="1" dirty="0"/>
              </a:p>
            </c:rich>
          </c:tx>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44270664"/>
        <c:crosses val="autoZero"/>
        <c:crossBetween val="between"/>
      </c:valAx>
      <c:spPr>
        <a:noFill/>
        <a:ln>
          <a:noFill/>
        </a:ln>
        <a:effectLst/>
      </c:spPr>
    </c:plotArea>
    <c:plotVisOnly val="1"/>
    <c:dispBlanksAs val="gap"/>
    <c:showDLblsOverMax val="0"/>
  </c:chart>
  <c:spPr>
    <a:noFill/>
    <a:ln w="25400">
      <a:solidFill>
        <a:schemeClr val="tx1"/>
      </a:solidFill>
    </a:ln>
    <a:effectLst/>
  </c:spPr>
  <c:txPr>
    <a:bodyPr/>
    <a:lstStyle/>
    <a:p>
      <a:pPr>
        <a:defRPr/>
      </a:pPr>
      <a:endParaRPr lang="en-US"/>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600" b="1" dirty="0"/>
              <a:t>Lassiter High School SAT Scores Over 5 Years</a:t>
            </a: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Sheet1!$B$44</c:f>
              <c:strCache>
                <c:ptCount val="1"/>
                <c:pt idx="0">
                  <c:v>SAT Score</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Sheet1!$C$43:$G$43</c:f>
              <c:numCache>
                <c:formatCode>General</c:formatCode>
                <c:ptCount val="5"/>
                <c:pt idx="0">
                  <c:v>2011</c:v>
                </c:pt>
                <c:pt idx="1">
                  <c:v>2012</c:v>
                </c:pt>
                <c:pt idx="2">
                  <c:v>2013</c:v>
                </c:pt>
                <c:pt idx="3">
                  <c:v>2014</c:v>
                </c:pt>
                <c:pt idx="4">
                  <c:v>2015</c:v>
                </c:pt>
              </c:numCache>
            </c:numRef>
          </c:cat>
          <c:val>
            <c:numRef>
              <c:f>Sheet1!$C$44:$G$44</c:f>
              <c:numCache>
                <c:formatCode>General</c:formatCode>
                <c:ptCount val="5"/>
                <c:pt idx="0">
                  <c:v>1634</c:v>
                </c:pt>
                <c:pt idx="1">
                  <c:v>1636</c:v>
                </c:pt>
                <c:pt idx="2">
                  <c:v>1636</c:v>
                </c:pt>
                <c:pt idx="3">
                  <c:v>1643</c:v>
                </c:pt>
                <c:pt idx="4">
                  <c:v>1656</c:v>
                </c:pt>
              </c:numCache>
            </c:numRef>
          </c:val>
        </c:ser>
        <c:dLbls>
          <c:dLblPos val="outEnd"/>
          <c:showLegendKey val="0"/>
          <c:showVal val="1"/>
          <c:showCatName val="0"/>
          <c:showSerName val="0"/>
          <c:showPercent val="0"/>
          <c:showBubbleSize val="0"/>
        </c:dLbls>
        <c:gapWidth val="219"/>
        <c:overlap val="-27"/>
        <c:axId val="444271840"/>
        <c:axId val="444272232"/>
      </c:barChart>
      <c:catAx>
        <c:axId val="444271840"/>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sz="1400" b="1" dirty="0"/>
                  <a:t>Year</a:t>
                </a:r>
                <a:endParaRPr lang="en-US" b="1" dirty="0"/>
              </a:p>
            </c:rich>
          </c:tx>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44272232"/>
        <c:crosses val="autoZero"/>
        <c:auto val="1"/>
        <c:lblAlgn val="ctr"/>
        <c:lblOffset val="100"/>
        <c:noMultiLvlLbl val="0"/>
      </c:catAx>
      <c:valAx>
        <c:axId val="444272232"/>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sz="1400" b="1" dirty="0"/>
                  <a:t>SAT</a:t>
                </a:r>
                <a:r>
                  <a:rPr lang="en-US" sz="1400" b="1" baseline="0" dirty="0"/>
                  <a:t> Score</a:t>
                </a:r>
                <a:endParaRPr lang="en-US" sz="1400" b="1" dirty="0"/>
              </a:p>
            </c:rich>
          </c:tx>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44271840"/>
        <c:crosses val="autoZero"/>
        <c:crossBetween val="between"/>
      </c:valAx>
      <c:spPr>
        <a:noFill/>
        <a:ln>
          <a:noFill/>
        </a:ln>
        <a:effectLst/>
      </c:spPr>
    </c:plotArea>
    <c:plotVisOnly val="1"/>
    <c:dispBlanksAs val="gap"/>
    <c:showDLblsOverMax val="0"/>
  </c:chart>
  <c:spPr>
    <a:noFill/>
    <a:ln w="25400">
      <a:solidFill>
        <a:schemeClr val="tx1"/>
      </a:solid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600" b="1" dirty="0"/>
              <a:t>Lassiter</a:t>
            </a:r>
            <a:r>
              <a:rPr lang="en-US" sz="1600" b="1" baseline="0" dirty="0"/>
              <a:t> High School Student Population Diversity Over 5 Years  </a:t>
            </a:r>
            <a:endParaRPr lang="en-US" sz="1600" b="1" dirty="0"/>
          </a:p>
        </c:rich>
      </c:tx>
      <c:layout>
        <c:manualLayout>
          <c:xMode val="edge"/>
          <c:yMode val="edge"/>
          <c:x val="0.16190479328273458"/>
          <c:y val="3.439153439153439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stacked"/>
        <c:varyColors val="0"/>
        <c:ser>
          <c:idx val="0"/>
          <c:order val="0"/>
          <c:tx>
            <c:strRef>
              <c:f>Sheet1!$A$2</c:f>
              <c:strCache>
                <c:ptCount val="1"/>
                <c:pt idx="0">
                  <c:v>White</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Sheet1!$B$1:$F$1</c:f>
              <c:numCache>
                <c:formatCode>General</c:formatCode>
                <c:ptCount val="5"/>
                <c:pt idx="0">
                  <c:v>2011</c:v>
                </c:pt>
                <c:pt idx="1">
                  <c:v>2012</c:v>
                </c:pt>
                <c:pt idx="2">
                  <c:v>2013</c:v>
                </c:pt>
                <c:pt idx="3">
                  <c:v>2014</c:v>
                </c:pt>
                <c:pt idx="4">
                  <c:v>2015</c:v>
                </c:pt>
              </c:numCache>
            </c:numRef>
          </c:cat>
          <c:val>
            <c:numRef>
              <c:f>Sheet1!$B$2:$F$2</c:f>
              <c:numCache>
                <c:formatCode>General</c:formatCode>
                <c:ptCount val="5"/>
                <c:pt idx="0">
                  <c:v>77</c:v>
                </c:pt>
                <c:pt idx="1">
                  <c:v>76</c:v>
                </c:pt>
                <c:pt idx="2">
                  <c:v>76</c:v>
                </c:pt>
                <c:pt idx="3">
                  <c:v>75</c:v>
                </c:pt>
                <c:pt idx="4">
                  <c:v>75</c:v>
                </c:pt>
              </c:numCache>
            </c:numRef>
          </c:val>
        </c:ser>
        <c:ser>
          <c:idx val="1"/>
          <c:order val="1"/>
          <c:tx>
            <c:strRef>
              <c:f>Sheet1!$A$3</c:f>
              <c:strCache>
                <c:ptCount val="1"/>
                <c:pt idx="0">
                  <c:v>Black</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Sheet1!$B$1:$F$1</c:f>
              <c:numCache>
                <c:formatCode>General</c:formatCode>
                <c:ptCount val="5"/>
                <c:pt idx="0">
                  <c:v>2011</c:v>
                </c:pt>
                <c:pt idx="1">
                  <c:v>2012</c:v>
                </c:pt>
                <c:pt idx="2">
                  <c:v>2013</c:v>
                </c:pt>
                <c:pt idx="3">
                  <c:v>2014</c:v>
                </c:pt>
                <c:pt idx="4">
                  <c:v>2015</c:v>
                </c:pt>
              </c:numCache>
            </c:numRef>
          </c:cat>
          <c:val>
            <c:numRef>
              <c:f>Sheet1!$B$3:$F$3</c:f>
              <c:numCache>
                <c:formatCode>General</c:formatCode>
                <c:ptCount val="5"/>
                <c:pt idx="0">
                  <c:v>11</c:v>
                </c:pt>
                <c:pt idx="1">
                  <c:v>10</c:v>
                </c:pt>
                <c:pt idx="2">
                  <c:v>10</c:v>
                </c:pt>
                <c:pt idx="3">
                  <c:v>10</c:v>
                </c:pt>
                <c:pt idx="4">
                  <c:v>11</c:v>
                </c:pt>
              </c:numCache>
            </c:numRef>
          </c:val>
        </c:ser>
        <c:ser>
          <c:idx val="2"/>
          <c:order val="2"/>
          <c:tx>
            <c:strRef>
              <c:f>Sheet1!$A$4</c:f>
              <c:strCache>
                <c:ptCount val="1"/>
                <c:pt idx="0">
                  <c:v>Hispanic</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Sheet1!$B$1:$F$1</c:f>
              <c:numCache>
                <c:formatCode>General</c:formatCode>
                <c:ptCount val="5"/>
                <c:pt idx="0">
                  <c:v>2011</c:v>
                </c:pt>
                <c:pt idx="1">
                  <c:v>2012</c:v>
                </c:pt>
                <c:pt idx="2">
                  <c:v>2013</c:v>
                </c:pt>
                <c:pt idx="3">
                  <c:v>2014</c:v>
                </c:pt>
                <c:pt idx="4">
                  <c:v>2015</c:v>
                </c:pt>
              </c:numCache>
            </c:numRef>
          </c:cat>
          <c:val>
            <c:numRef>
              <c:f>Sheet1!$B$4:$F$4</c:f>
              <c:numCache>
                <c:formatCode>General</c:formatCode>
                <c:ptCount val="5"/>
                <c:pt idx="0">
                  <c:v>5</c:v>
                </c:pt>
                <c:pt idx="1">
                  <c:v>6</c:v>
                </c:pt>
                <c:pt idx="2">
                  <c:v>6</c:v>
                </c:pt>
                <c:pt idx="3">
                  <c:v>7</c:v>
                </c:pt>
                <c:pt idx="4">
                  <c:v>7</c:v>
                </c:pt>
              </c:numCache>
            </c:numRef>
          </c:val>
        </c:ser>
        <c:ser>
          <c:idx val="3"/>
          <c:order val="3"/>
          <c:tx>
            <c:strRef>
              <c:f>Sheet1!$A$5</c:f>
              <c:strCache>
                <c:ptCount val="1"/>
                <c:pt idx="0">
                  <c:v>Asian</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Sheet1!$B$1:$F$1</c:f>
              <c:numCache>
                <c:formatCode>General</c:formatCode>
                <c:ptCount val="5"/>
                <c:pt idx="0">
                  <c:v>2011</c:v>
                </c:pt>
                <c:pt idx="1">
                  <c:v>2012</c:v>
                </c:pt>
                <c:pt idx="2">
                  <c:v>2013</c:v>
                </c:pt>
                <c:pt idx="3">
                  <c:v>2014</c:v>
                </c:pt>
                <c:pt idx="4">
                  <c:v>2015</c:v>
                </c:pt>
              </c:numCache>
            </c:numRef>
          </c:cat>
          <c:val>
            <c:numRef>
              <c:f>Sheet1!$B$5:$F$5</c:f>
              <c:numCache>
                <c:formatCode>General</c:formatCode>
                <c:ptCount val="5"/>
                <c:pt idx="0">
                  <c:v>4</c:v>
                </c:pt>
                <c:pt idx="1">
                  <c:v>5</c:v>
                </c:pt>
                <c:pt idx="2">
                  <c:v>5</c:v>
                </c:pt>
                <c:pt idx="3">
                  <c:v>5</c:v>
                </c:pt>
                <c:pt idx="4">
                  <c:v>5</c:v>
                </c:pt>
              </c:numCache>
            </c:numRef>
          </c:val>
        </c:ser>
        <c:ser>
          <c:idx val="4"/>
          <c:order val="4"/>
          <c:tx>
            <c:strRef>
              <c:f>Sheet1!$A$6</c:f>
              <c:strCache>
                <c:ptCount val="1"/>
                <c:pt idx="0">
                  <c:v>2 or More</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Sheet1!$B$1:$F$1</c:f>
              <c:numCache>
                <c:formatCode>General</c:formatCode>
                <c:ptCount val="5"/>
                <c:pt idx="0">
                  <c:v>2011</c:v>
                </c:pt>
                <c:pt idx="1">
                  <c:v>2012</c:v>
                </c:pt>
                <c:pt idx="2">
                  <c:v>2013</c:v>
                </c:pt>
                <c:pt idx="3">
                  <c:v>2014</c:v>
                </c:pt>
                <c:pt idx="4">
                  <c:v>2015</c:v>
                </c:pt>
              </c:numCache>
            </c:numRef>
          </c:cat>
          <c:val>
            <c:numRef>
              <c:f>Sheet1!$B$6:$F$6</c:f>
              <c:numCache>
                <c:formatCode>General</c:formatCode>
                <c:ptCount val="5"/>
                <c:pt idx="0">
                  <c:v>3</c:v>
                </c:pt>
                <c:pt idx="1">
                  <c:v>3</c:v>
                </c:pt>
                <c:pt idx="2">
                  <c:v>3</c:v>
                </c:pt>
                <c:pt idx="3">
                  <c:v>3</c:v>
                </c:pt>
                <c:pt idx="4">
                  <c:v>2</c:v>
                </c:pt>
              </c:numCache>
            </c:numRef>
          </c:val>
        </c:ser>
        <c:dLbls>
          <c:dLblPos val="ctr"/>
          <c:showLegendKey val="0"/>
          <c:showVal val="1"/>
          <c:showCatName val="0"/>
          <c:showSerName val="0"/>
          <c:showPercent val="0"/>
          <c:showBubbleSize val="0"/>
        </c:dLbls>
        <c:gapWidth val="150"/>
        <c:overlap val="100"/>
        <c:axId val="451032600"/>
        <c:axId val="451032992"/>
      </c:barChart>
      <c:catAx>
        <c:axId val="451032600"/>
        <c:scaling>
          <c:orientation val="minMax"/>
        </c:scaling>
        <c:delete val="0"/>
        <c:axPos val="l"/>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sz="1400" b="1" dirty="0"/>
                  <a:t>Year</a:t>
                </a:r>
                <a:endParaRPr lang="en-US" sz="1050" b="1" dirty="0"/>
              </a:p>
            </c:rich>
          </c:tx>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51032992"/>
        <c:crosses val="autoZero"/>
        <c:auto val="1"/>
        <c:lblAlgn val="ctr"/>
        <c:lblOffset val="100"/>
        <c:noMultiLvlLbl val="0"/>
      </c:catAx>
      <c:valAx>
        <c:axId val="451032992"/>
        <c:scaling>
          <c:orientation val="minMax"/>
          <c:max val="100"/>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sz="1400" b="1" dirty="0"/>
                  <a:t>%</a:t>
                </a:r>
                <a:r>
                  <a:rPr lang="en-US" sz="1400" b="1" baseline="0" dirty="0"/>
                  <a:t> of Students</a:t>
                </a:r>
                <a:endParaRPr lang="en-US" sz="1400" b="1" dirty="0"/>
              </a:p>
            </c:rich>
          </c:tx>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51032600"/>
        <c:crosses val="autoZero"/>
        <c:crossBetween val="between"/>
      </c:valAx>
      <c:spPr>
        <a:noFill/>
        <a:ln>
          <a:noFill/>
        </a:ln>
        <a:effectLst/>
      </c:spPr>
    </c:plotArea>
    <c:legend>
      <c:legendPos val="b"/>
      <c:layout>
        <c:manualLayout>
          <c:xMode val="edge"/>
          <c:yMode val="edge"/>
          <c:x val="0.3578909762243917"/>
          <c:y val="0.91169983960338286"/>
          <c:w val="0.37154143799628014"/>
          <c:h val="5.1924499020955715E-2"/>
        </c:manualLayout>
      </c:layout>
      <c:overlay val="0"/>
      <c:spPr>
        <a:noFill/>
        <a:ln>
          <a:solidFill>
            <a:schemeClr val="accent1"/>
          </a:solid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w="28575">
      <a:solidFill>
        <a:schemeClr val="tx1"/>
      </a:solid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600" b="1" dirty="0"/>
              <a:t>Lassiter</a:t>
            </a:r>
            <a:r>
              <a:rPr lang="en-US" sz="1600" b="1" baseline="0" dirty="0"/>
              <a:t> High School Biology EOC Scores 2011-2016</a:t>
            </a:r>
            <a:endParaRPr lang="en-US" sz="1600" b="1" dirty="0"/>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stacked"/>
        <c:varyColors val="0"/>
        <c:ser>
          <c:idx val="0"/>
          <c:order val="0"/>
          <c:tx>
            <c:strRef>
              <c:f>Sheet1!$A$8</c:f>
              <c:strCache>
                <c:ptCount val="1"/>
                <c:pt idx="0">
                  <c:v>% Does Not Meet</c:v>
                </c:pt>
              </c:strCache>
            </c:strRef>
          </c:tx>
          <c:spPr>
            <a:solidFill>
              <a:schemeClr val="accent1"/>
            </a:solidFill>
            <a:ln>
              <a:noFill/>
            </a:ln>
            <a:effectLst/>
          </c:spPr>
          <c:invertIfNegative val="0"/>
          <c:cat>
            <c:numRef>
              <c:f>Sheet1!$B$7:$G$7</c:f>
              <c:numCache>
                <c:formatCode>General</c:formatCode>
                <c:ptCount val="6"/>
                <c:pt idx="0">
                  <c:v>2011</c:v>
                </c:pt>
                <c:pt idx="1">
                  <c:v>2012</c:v>
                </c:pt>
                <c:pt idx="2">
                  <c:v>2013</c:v>
                </c:pt>
                <c:pt idx="3">
                  <c:v>2014</c:v>
                </c:pt>
                <c:pt idx="4">
                  <c:v>2015</c:v>
                </c:pt>
                <c:pt idx="5">
                  <c:v>2016</c:v>
                </c:pt>
              </c:numCache>
            </c:numRef>
          </c:cat>
          <c:val>
            <c:numRef>
              <c:f>Sheet1!$B$8:$G$8</c:f>
              <c:numCache>
                <c:formatCode>General</c:formatCode>
                <c:ptCount val="6"/>
                <c:pt idx="0">
                  <c:v>8</c:v>
                </c:pt>
                <c:pt idx="1">
                  <c:v>4</c:v>
                </c:pt>
                <c:pt idx="2">
                  <c:v>0</c:v>
                </c:pt>
                <c:pt idx="3">
                  <c:v>2</c:v>
                </c:pt>
                <c:pt idx="4">
                  <c:v>8</c:v>
                </c:pt>
                <c:pt idx="5">
                  <c:v>8</c:v>
                </c:pt>
              </c:numCache>
            </c:numRef>
          </c:val>
        </c:ser>
        <c:ser>
          <c:idx val="1"/>
          <c:order val="1"/>
          <c:tx>
            <c:strRef>
              <c:f>Sheet1!$A$9</c:f>
              <c:strCache>
                <c:ptCount val="1"/>
                <c:pt idx="0">
                  <c:v>% Meets</c:v>
                </c:pt>
              </c:strCache>
            </c:strRef>
          </c:tx>
          <c:spPr>
            <a:solidFill>
              <a:schemeClr val="accent2"/>
            </a:solidFill>
            <a:ln>
              <a:noFill/>
            </a:ln>
            <a:effectLst/>
          </c:spPr>
          <c:invertIfNegative val="0"/>
          <c:cat>
            <c:numRef>
              <c:f>Sheet1!$B$7:$G$7</c:f>
              <c:numCache>
                <c:formatCode>General</c:formatCode>
                <c:ptCount val="6"/>
                <c:pt idx="0">
                  <c:v>2011</c:v>
                </c:pt>
                <c:pt idx="1">
                  <c:v>2012</c:v>
                </c:pt>
                <c:pt idx="2">
                  <c:v>2013</c:v>
                </c:pt>
                <c:pt idx="3">
                  <c:v>2014</c:v>
                </c:pt>
                <c:pt idx="4">
                  <c:v>2015</c:v>
                </c:pt>
                <c:pt idx="5">
                  <c:v>2016</c:v>
                </c:pt>
              </c:numCache>
            </c:numRef>
          </c:cat>
          <c:val>
            <c:numRef>
              <c:f>Sheet1!$B$9:$G$9</c:f>
              <c:numCache>
                <c:formatCode>General</c:formatCode>
                <c:ptCount val="6"/>
                <c:pt idx="0">
                  <c:v>39</c:v>
                </c:pt>
                <c:pt idx="1">
                  <c:v>25</c:v>
                </c:pt>
                <c:pt idx="2">
                  <c:v>22</c:v>
                </c:pt>
                <c:pt idx="3">
                  <c:v>25</c:v>
                </c:pt>
                <c:pt idx="4">
                  <c:v>12</c:v>
                </c:pt>
                <c:pt idx="5">
                  <c:v>48</c:v>
                </c:pt>
              </c:numCache>
            </c:numRef>
          </c:val>
        </c:ser>
        <c:ser>
          <c:idx val="2"/>
          <c:order val="2"/>
          <c:tx>
            <c:strRef>
              <c:f>Sheet1!$A$10</c:f>
              <c:strCache>
                <c:ptCount val="1"/>
                <c:pt idx="0">
                  <c:v>% Exceeds</c:v>
                </c:pt>
              </c:strCache>
            </c:strRef>
          </c:tx>
          <c:spPr>
            <a:solidFill>
              <a:schemeClr val="accent3"/>
            </a:solidFill>
            <a:ln>
              <a:noFill/>
            </a:ln>
            <a:effectLst/>
          </c:spPr>
          <c:invertIfNegative val="0"/>
          <c:cat>
            <c:numRef>
              <c:f>Sheet1!$B$7:$G$7</c:f>
              <c:numCache>
                <c:formatCode>General</c:formatCode>
                <c:ptCount val="6"/>
                <c:pt idx="0">
                  <c:v>2011</c:v>
                </c:pt>
                <c:pt idx="1">
                  <c:v>2012</c:v>
                </c:pt>
                <c:pt idx="2">
                  <c:v>2013</c:v>
                </c:pt>
                <c:pt idx="3">
                  <c:v>2014</c:v>
                </c:pt>
                <c:pt idx="4">
                  <c:v>2015</c:v>
                </c:pt>
                <c:pt idx="5">
                  <c:v>2016</c:v>
                </c:pt>
              </c:numCache>
            </c:numRef>
          </c:cat>
          <c:val>
            <c:numRef>
              <c:f>Sheet1!$B$10:$G$10</c:f>
              <c:numCache>
                <c:formatCode>General</c:formatCode>
                <c:ptCount val="6"/>
                <c:pt idx="0">
                  <c:v>53</c:v>
                </c:pt>
                <c:pt idx="1">
                  <c:v>71</c:v>
                </c:pt>
                <c:pt idx="2">
                  <c:v>78</c:v>
                </c:pt>
                <c:pt idx="3">
                  <c:v>73</c:v>
                </c:pt>
                <c:pt idx="4">
                  <c:v>80</c:v>
                </c:pt>
                <c:pt idx="5">
                  <c:v>44</c:v>
                </c:pt>
              </c:numCache>
            </c:numRef>
          </c:val>
        </c:ser>
        <c:dLbls>
          <c:showLegendKey val="0"/>
          <c:showVal val="0"/>
          <c:showCatName val="0"/>
          <c:showSerName val="0"/>
          <c:showPercent val="0"/>
          <c:showBubbleSize val="0"/>
        </c:dLbls>
        <c:gapWidth val="150"/>
        <c:overlap val="100"/>
        <c:axId val="451033776"/>
        <c:axId val="408097208"/>
      </c:barChart>
      <c:catAx>
        <c:axId val="451033776"/>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sz="1400" b="1" dirty="0"/>
                  <a:t>Year</a:t>
                </a:r>
                <a:endParaRPr lang="en-US" b="1" dirty="0"/>
              </a:p>
            </c:rich>
          </c:tx>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08097208"/>
        <c:crosses val="autoZero"/>
        <c:auto val="1"/>
        <c:lblAlgn val="ctr"/>
        <c:lblOffset val="100"/>
        <c:noMultiLvlLbl val="0"/>
      </c:catAx>
      <c:valAx>
        <c:axId val="408097208"/>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sz="1400" b="1" dirty="0"/>
                  <a:t>%</a:t>
                </a:r>
                <a:r>
                  <a:rPr lang="en-US" sz="1400" b="1" baseline="0" dirty="0"/>
                  <a:t> of Students</a:t>
                </a:r>
                <a:endParaRPr lang="en-US" sz="1400" b="1" dirty="0"/>
              </a:p>
            </c:rich>
          </c:tx>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51033776"/>
        <c:crosses val="autoZero"/>
        <c:crossBetween val="between"/>
      </c:valAx>
      <c:spPr>
        <a:noFill/>
        <a:ln>
          <a:noFill/>
        </a:ln>
        <a:effectLst/>
      </c:spPr>
    </c:plotArea>
    <c:legend>
      <c:legendPos val="b"/>
      <c:layout>
        <c:manualLayout>
          <c:xMode val="edge"/>
          <c:yMode val="edge"/>
          <c:x val="0.36104187999890319"/>
          <c:y val="0.91682056109394283"/>
          <c:w val="0.36029562872480664"/>
          <c:h val="5.0816377340046841E-2"/>
        </c:manualLayout>
      </c:layout>
      <c:overlay val="0"/>
      <c:spPr>
        <a:noFill/>
        <a:ln w="9525">
          <a:solidFill>
            <a:schemeClr val="accent1"/>
          </a:solid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w="25400">
      <a:solidFill>
        <a:schemeClr val="tx2"/>
      </a:solid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tx2"/>
                </a:solidFill>
                <a:latin typeface="+mn-lt"/>
                <a:ea typeface="+mn-ea"/>
                <a:cs typeface="+mn-cs"/>
              </a:defRPr>
            </a:pPr>
            <a:r>
              <a:rPr lang="en-US" dirty="0"/>
              <a:t>Cobb County High Schools - Biology EOC Performance</a:t>
            </a:r>
          </a:p>
        </c:rich>
      </c:tx>
      <c:layout/>
      <c:overlay val="0"/>
      <c:spPr>
        <a:noFill/>
        <a:ln>
          <a:noFill/>
        </a:ln>
        <a:effectLst/>
      </c:spPr>
      <c:txPr>
        <a:bodyPr rot="0" spcFirstLastPara="1" vertOverflow="ellipsis" vert="horz" wrap="square" anchor="ctr" anchorCtr="1"/>
        <a:lstStyle/>
        <a:p>
          <a:pPr>
            <a:defRPr sz="2128" b="1" i="0" u="none" strike="noStrike" kern="1200" baseline="0">
              <a:solidFill>
                <a:schemeClr val="tx2"/>
              </a:solidFill>
              <a:latin typeface="+mn-lt"/>
              <a:ea typeface="+mn-ea"/>
              <a:cs typeface="+mn-cs"/>
            </a:defRPr>
          </a:pPr>
          <a:endParaRPr lang="en-US"/>
        </a:p>
      </c:txPr>
    </c:title>
    <c:autoTitleDeleted val="0"/>
    <c:plotArea>
      <c:layout/>
      <c:barChart>
        <c:barDir val="col"/>
        <c:grouping val="stacked"/>
        <c:varyColors val="0"/>
        <c:ser>
          <c:idx val="0"/>
          <c:order val="0"/>
          <c:tx>
            <c:strRef>
              <c:f>Sheet1!$B$1</c:f>
              <c:strCache>
                <c:ptCount val="1"/>
                <c:pt idx="0">
                  <c:v>% Beginning</c:v>
                </c:pt>
              </c:strCache>
            </c:strRef>
          </c:tx>
          <c:spPr>
            <a:gradFill rotWithShape="1">
              <a:gsLst>
                <a:gs pos="0">
                  <a:schemeClr val="accent1">
                    <a:tint val="100000"/>
                    <a:shade val="85000"/>
                    <a:satMod val="100000"/>
                    <a:lumMod val="100000"/>
                  </a:schemeClr>
                </a:gs>
                <a:gs pos="100000">
                  <a:schemeClr val="accent1">
                    <a:tint val="90000"/>
                    <a:shade val="100000"/>
                    <a:satMod val="150000"/>
                    <a:lumMod val="100000"/>
                  </a:schemeClr>
                </a:gs>
              </a:gsLst>
              <a:path path="circle">
                <a:fillToRect l="100000" t="100000" r="100000" b="100000"/>
              </a:path>
            </a:gradFill>
            <a:ln>
              <a:noFill/>
            </a:ln>
            <a:effectLst>
              <a:outerShdw blurRad="50800" dist="12700" dir="5400000" algn="ctr" rotWithShape="0">
                <a:srgbClr val="000000">
                  <a:alpha val="50000"/>
                </a:srgbClr>
              </a:outerShdw>
            </a:effectLst>
          </c:spPr>
          <c:invertIfNegative val="0"/>
          <c:cat>
            <c:strRef>
              <c:f>Sheet1!$A$2:$A$18</c:f>
              <c:strCache>
                <c:ptCount val="17"/>
                <c:pt idx="0">
                  <c:v>KENNESAW MOUN</c:v>
                </c:pt>
                <c:pt idx="1">
                  <c:v>KELL HIGH</c:v>
                </c:pt>
                <c:pt idx="2">
                  <c:v>WALTON HIGH</c:v>
                </c:pt>
                <c:pt idx="3">
                  <c:v>POPE HIGH</c:v>
                </c:pt>
                <c:pt idx="4">
                  <c:v>HARRISON HIGH</c:v>
                </c:pt>
                <c:pt idx="5">
                  <c:v>ALLATOONA HIG</c:v>
                </c:pt>
                <c:pt idx="6">
                  <c:v>SPRAYBERRY HIGH</c:v>
                </c:pt>
                <c:pt idx="7">
                  <c:v>LASSITER HIGH</c:v>
                </c:pt>
                <c:pt idx="8">
                  <c:v>HILLGROVE HIGH</c:v>
                </c:pt>
                <c:pt idx="9">
                  <c:v>DEVEREUX ACKE</c:v>
                </c:pt>
                <c:pt idx="10">
                  <c:v>CAMPBELL HIGH</c:v>
                </c:pt>
                <c:pt idx="11">
                  <c:v>MCEACHERN HIG</c:v>
                </c:pt>
                <c:pt idx="12">
                  <c:v>WHEELER HIGH</c:v>
                </c:pt>
                <c:pt idx="13">
                  <c:v>NORTH COBB HS</c:v>
                </c:pt>
                <c:pt idx="14">
                  <c:v>OSBORNE HIGH</c:v>
                </c:pt>
                <c:pt idx="15">
                  <c:v>SOUTH COBB HIGH</c:v>
                </c:pt>
                <c:pt idx="16">
                  <c:v>PEBBLEBROOK H</c:v>
                </c:pt>
              </c:strCache>
            </c:strRef>
          </c:cat>
          <c:val>
            <c:numRef>
              <c:f>Sheet1!$B$2:$B$18</c:f>
              <c:numCache>
                <c:formatCode>#,##0.0</c:formatCode>
                <c:ptCount val="17"/>
                <c:pt idx="0">
                  <c:v>17.549668874172184</c:v>
                </c:pt>
                <c:pt idx="1">
                  <c:v>18.292682926829269</c:v>
                </c:pt>
                <c:pt idx="2">
                  <c:v>7.0175438596491224</c:v>
                </c:pt>
                <c:pt idx="3">
                  <c:v>9.1334894613583142</c:v>
                </c:pt>
                <c:pt idx="4">
                  <c:v>8.8803088803088794</c:v>
                </c:pt>
                <c:pt idx="5">
                  <c:v>18.595041322314049</c:v>
                </c:pt>
                <c:pt idx="6">
                  <c:v>27</c:v>
                </c:pt>
                <c:pt idx="7">
                  <c:v>6.3176895306859207</c:v>
                </c:pt>
                <c:pt idx="8">
                  <c:v>14.426229508196721</c:v>
                </c:pt>
                <c:pt idx="9">
                  <c:v>87.5</c:v>
                </c:pt>
                <c:pt idx="10">
                  <c:v>44.01294498381877</c:v>
                </c:pt>
                <c:pt idx="11">
                  <c:v>39.163498098859314</c:v>
                </c:pt>
                <c:pt idx="12">
                  <c:v>41.901408450704224</c:v>
                </c:pt>
                <c:pt idx="13">
                  <c:v>33.759590792838871</c:v>
                </c:pt>
                <c:pt idx="14">
                  <c:v>49.392712550607285</c:v>
                </c:pt>
                <c:pt idx="15">
                  <c:v>39.923954372623577</c:v>
                </c:pt>
                <c:pt idx="16">
                  <c:v>46.557377049180324</c:v>
                </c:pt>
              </c:numCache>
            </c:numRef>
          </c:val>
        </c:ser>
        <c:ser>
          <c:idx val="1"/>
          <c:order val="1"/>
          <c:tx>
            <c:strRef>
              <c:f>Sheet1!$C$1</c:f>
              <c:strCache>
                <c:ptCount val="1"/>
                <c:pt idx="0">
                  <c:v>% Developing</c:v>
                </c:pt>
              </c:strCache>
            </c:strRef>
          </c:tx>
          <c:spPr>
            <a:gradFill rotWithShape="1">
              <a:gsLst>
                <a:gs pos="0">
                  <a:schemeClr val="accent2">
                    <a:tint val="100000"/>
                    <a:shade val="85000"/>
                    <a:satMod val="100000"/>
                    <a:lumMod val="100000"/>
                  </a:schemeClr>
                </a:gs>
                <a:gs pos="100000">
                  <a:schemeClr val="accent2">
                    <a:tint val="90000"/>
                    <a:shade val="100000"/>
                    <a:satMod val="150000"/>
                    <a:lumMod val="100000"/>
                  </a:schemeClr>
                </a:gs>
              </a:gsLst>
              <a:path path="circle">
                <a:fillToRect l="100000" t="100000" r="100000" b="100000"/>
              </a:path>
            </a:gradFill>
            <a:ln>
              <a:noFill/>
            </a:ln>
            <a:effectLst>
              <a:outerShdw blurRad="50800" dist="12700" dir="5400000" algn="ctr" rotWithShape="0">
                <a:srgbClr val="000000">
                  <a:alpha val="50000"/>
                </a:srgbClr>
              </a:outerShdw>
            </a:effectLst>
          </c:spPr>
          <c:invertIfNegative val="0"/>
          <c:cat>
            <c:strRef>
              <c:f>Sheet1!$A$2:$A$18</c:f>
              <c:strCache>
                <c:ptCount val="17"/>
                <c:pt idx="0">
                  <c:v>KENNESAW MOUN</c:v>
                </c:pt>
                <c:pt idx="1">
                  <c:v>KELL HIGH</c:v>
                </c:pt>
                <c:pt idx="2">
                  <c:v>WALTON HIGH</c:v>
                </c:pt>
                <c:pt idx="3">
                  <c:v>POPE HIGH</c:v>
                </c:pt>
                <c:pt idx="4">
                  <c:v>HARRISON HIGH</c:v>
                </c:pt>
                <c:pt idx="5">
                  <c:v>ALLATOONA HIG</c:v>
                </c:pt>
                <c:pt idx="6">
                  <c:v>SPRAYBERRY HIGH</c:v>
                </c:pt>
                <c:pt idx="7">
                  <c:v>LASSITER HIGH</c:v>
                </c:pt>
                <c:pt idx="8">
                  <c:v>HILLGROVE HIGH</c:v>
                </c:pt>
                <c:pt idx="9">
                  <c:v>DEVEREUX ACKE</c:v>
                </c:pt>
                <c:pt idx="10">
                  <c:v>CAMPBELL HIGH</c:v>
                </c:pt>
                <c:pt idx="11">
                  <c:v>MCEACHERN HIG</c:v>
                </c:pt>
                <c:pt idx="12">
                  <c:v>WHEELER HIGH</c:v>
                </c:pt>
                <c:pt idx="13">
                  <c:v>NORTH COBB HS</c:v>
                </c:pt>
                <c:pt idx="14">
                  <c:v>OSBORNE HIGH</c:v>
                </c:pt>
                <c:pt idx="15">
                  <c:v>SOUTH COBB HIGH</c:v>
                </c:pt>
                <c:pt idx="16">
                  <c:v>PEBBLEBROOK H</c:v>
                </c:pt>
              </c:strCache>
            </c:strRef>
          </c:cat>
          <c:val>
            <c:numRef>
              <c:f>Sheet1!$C$2:$C$18</c:f>
              <c:numCache>
                <c:formatCode>#,##0.0</c:formatCode>
                <c:ptCount val="17"/>
                <c:pt idx="0">
                  <c:v>23.178807947019866</c:v>
                </c:pt>
                <c:pt idx="1">
                  <c:v>22.256097560975611</c:v>
                </c:pt>
                <c:pt idx="2">
                  <c:v>17.397660818713451</c:v>
                </c:pt>
                <c:pt idx="3">
                  <c:v>15.456674473067915</c:v>
                </c:pt>
                <c:pt idx="4">
                  <c:v>20.849420849420849</c:v>
                </c:pt>
                <c:pt idx="5">
                  <c:v>21.900826446280991</c:v>
                </c:pt>
                <c:pt idx="6">
                  <c:v>27</c:v>
                </c:pt>
                <c:pt idx="7">
                  <c:v>13.71841155234657</c:v>
                </c:pt>
                <c:pt idx="8">
                  <c:v>26.557377049180328</c:v>
                </c:pt>
                <c:pt idx="9">
                  <c:v>12.5</c:v>
                </c:pt>
                <c:pt idx="10">
                  <c:v>25.242718446601941</c:v>
                </c:pt>
                <c:pt idx="11">
                  <c:v>34.600760456273761</c:v>
                </c:pt>
                <c:pt idx="12">
                  <c:v>26.760563380281692</c:v>
                </c:pt>
                <c:pt idx="13">
                  <c:v>23.785166240409207</c:v>
                </c:pt>
                <c:pt idx="14">
                  <c:v>25.910931174089068</c:v>
                </c:pt>
                <c:pt idx="15">
                  <c:v>26.235741444866921</c:v>
                </c:pt>
                <c:pt idx="16">
                  <c:v>28.524590163934427</c:v>
                </c:pt>
              </c:numCache>
            </c:numRef>
          </c:val>
        </c:ser>
        <c:ser>
          <c:idx val="2"/>
          <c:order val="2"/>
          <c:tx>
            <c:strRef>
              <c:f>Sheet1!$D$1</c:f>
              <c:strCache>
                <c:ptCount val="1"/>
                <c:pt idx="0">
                  <c:v>% Proficient</c:v>
                </c:pt>
              </c:strCache>
            </c:strRef>
          </c:tx>
          <c:spPr>
            <a:gradFill rotWithShape="1">
              <a:gsLst>
                <a:gs pos="0">
                  <a:schemeClr val="accent3">
                    <a:tint val="100000"/>
                    <a:shade val="85000"/>
                    <a:satMod val="100000"/>
                    <a:lumMod val="100000"/>
                  </a:schemeClr>
                </a:gs>
                <a:gs pos="100000">
                  <a:schemeClr val="accent3">
                    <a:tint val="90000"/>
                    <a:shade val="100000"/>
                    <a:satMod val="150000"/>
                    <a:lumMod val="100000"/>
                  </a:schemeClr>
                </a:gs>
              </a:gsLst>
              <a:path path="circle">
                <a:fillToRect l="100000" t="100000" r="100000" b="100000"/>
              </a:path>
            </a:gradFill>
            <a:ln>
              <a:noFill/>
            </a:ln>
            <a:effectLst>
              <a:outerShdw blurRad="50800" dist="12700" dir="5400000" algn="ctr" rotWithShape="0">
                <a:srgbClr val="000000">
                  <a:alpha val="50000"/>
                </a:srgbClr>
              </a:outerShdw>
            </a:effectLst>
          </c:spPr>
          <c:invertIfNegative val="0"/>
          <c:cat>
            <c:strRef>
              <c:f>Sheet1!$A$2:$A$18</c:f>
              <c:strCache>
                <c:ptCount val="17"/>
                <c:pt idx="0">
                  <c:v>KENNESAW MOUN</c:v>
                </c:pt>
                <c:pt idx="1">
                  <c:v>KELL HIGH</c:v>
                </c:pt>
                <c:pt idx="2">
                  <c:v>WALTON HIGH</c:v>
                </c:pt>
                <c:pt idx="3">
                  <c:v>POPE HIGH</c:v>
                </c:pt>
                <c:pt idx="4">
                  <c:v>HARRISON HIGH</c:v>
                </c:pt>
                <c:pt idx="5">
                  <c:v>ALLATOONA HIG</c:v>
                </c:pt>
                <c:pt idx="6">
                  <c:v>SPRAYBERRY HIGH</c:v>
                </c:pt>
                <c:pt idx="7">
                  <c:v>LASSITER HIGH</c:v>
                </c:pt>
                <c:pt idx="8">
                  <c:v>HILLGROVE HIGH</c:v>
                </c:pt>
                <c:pt idx="9">
                  <c:v>DEVEREUX ACKE</c:v>
                </c:pt>
                <c:pt idx="10">
                  <c:v>CAMPBELL HIGH</c:v>
                </c:pt>
                <c:pt idx="11">
                  <c:v>MCEACHERN HIG</c:v>
                </c:pt>
                <c:pt idx="12">
                  <c:v>WHEELER HIGH</c:v>
                </c:pt>
                <c:pt idx="13">
                  <c:v>NORTH COBB HS</c:v>
                </c:pt>
                <c:pt idx="14">
                  <c:v>OSBORNE HIGH</c:v>
                </c:pt>
                <c:pt idx="15">
                  <c:v>SOUTH COBB HIGH</c:v>
                </c:pt>
                <c:pt idx="16">
                  <c:v>PEBBLEBROOK H</c:v>
                </c:pt>
              </c:strCache>
            </c:strRef>
          </c:cat>
          <c:val>
            <c:numRef>
              <c:f>Sheet1!$D$2:$D$18</c:f>
              <c:numCache>
                <c:formatCode>#,##0.0</c:formatCode>
                <c:ptCount val="17"/>
                <c:pt idx="0">
                  <c:v>30.794701986754966</c:v>
                </c:pt>
                <c:pt idx="1">
                  <c:v>47.560975609756099</c:v>
                </c:pt>
                <c:pt idx="2">
                  <c:v>45.614035087719301</c:v>
                </c:pt>
                <c:pt idx="3">
                  <c:v>51.053864168618269</c:v>
                </c:pt>
                <c:pt idx="4">
                  <c:v>50.19305019305019</c:v>
                </c:pt>
                <c:pt idx="5">
                  <c:v>46.280991735537192</c:v>
                </c:pt>
                <c:pt idx="6">
                  <c:v>35.5</c:v>
                </c:pt>
                <c:pt idx="7">
                  <c:v>52.166064981949461</c:v>
                </c:pt>
                <c:pt idx="8">
                  <c:v>38.688524590163937</c:v>
                </c:pt>
                <c:pt idx="9">
                  <c:v>0</c:v>
                </c:pt>
                <c:pt idx="10">
                  <c:v>25.566343042071196</c:v>
                </c:pt>
                <c:pt idx="11">
                  <c:v>24.334600760456272</c:v>
                </c:pt>
                <c:pt idx="12">
                  <c:v>19.014084507042252</c:v>
                </c:pt>
                <c:pt idx="13">
                  <c:v>33.248081841432224</c:v>
                </c:pt>
                <c:pt idx="14">
                  <c:v>23.481781376518217</c:v>
                </c:pt>
                <c:pt idx="15">
                  <c:v>28.897338403041825</c:v>
                </c:pt>
                <c:pt idx="16">
                  <c:v>22.950819672131146</c:v>
                </c:pt>
              </c:numCache>
            </c:numRef>
          </c:val>
        </c:ser>
        <c:ser>
          <c:idx val="3"/>
          <c:order val="3"/>
          <c:tx>
            <c:strRef>
              <c:f>Sheet1!$E$1</c:f>
              <c:strCache>
                <c:ptCount val="1"/>
                <c:pt idx="0">
                  <c:v>% Distinguished</c:v>
                </c:pt>
              </c:strCache>
            </c:strRef>
          </c:tx>
          <c:spPr>
            <a:gradFill rotWithShape="1">
              <a:gsLst>
                <a:gs pos="0">
                  <a:schemeClr val="accent4">
                    <a:tint val="100000"/>
                    <a:shade val="85000"/>
                    <a:satMod val="100000"/>
                    <a:lumMod val="100000"/>
                  </a:schemeClr>
                </a:gs>
                <a:gs pos="100000">
                  <a:schemeClr val="accent4">
                    <a:tint val="90000"/>
                    <a:shade val="100000"/>
                    <a:satMod val="150000"/>
                    <a:lumMod val="100000"/>
                  </a:schemeClr>
                </a:gs>
              </a:gsLst>
              <a:path path="circle">
                <a:fillToRect l="100000" t="100000" r="100000" b="100000"/>
              </a:path>
            </a:gradFill>
            <a:ln>
              <a:noFill/>
            </a:ln>
            <a:effectLst>
              <a:outerShdw blurRad="50800" dist="12700" dir="5400000" algn="ctr" rotWithShape="0">
                <a:srgbClr val="000000">
                  <a:alpha val="50000"/>
                </a:srgbClr>
              </a:outerShdw>
            </a:effectLst>
          </c:spPr>
          <c:invertIfNegative val="0"/>
          <c:cat>
            <c:strRef>
              <c:f>Sheet1!$A$2:$A$18</c:f>
              <c:strCache>
                <c:ptCount val="17"/>
                <c:pt idx="0">
                  <c:v>KENNESAW MOUN</c:v>
                </c:pt>
                <c:pt idx="1">
                  <c:v>KELL HIGH</c:v>
                </c:pt>
                <c:pt idx="2">
                  <c:v>WALTON HIGH</c:v>
                </c:pt>
                <c:pt idx="3">
                  <c:v>POPE HIGH</c:v>
                </c:pt>
                <c:pt idx="4">
                  <c:v>HARRISON HIGH</c:v>
                </c:pt>
                <c:pt idx="5">
                  <c:v>ALLATOONA HIG</c:v>
                </c:pt>
                <c:pt idx="6">
                  <c:v>SPRAYBERRY HIGH</c:v>
                </c:pt>
                <c:pt idx="7">
                  <c:v>LASSITER HIGH</c:v>
                </c:pt>
                <c:pt idx="8">
                  <c:v>HILLGROVE HIGH</c:v>
                </c:pt>
                <c:pt idx="9">
                  <c:v>DEVEREUX ACKE</c:v>
                </c:pt>
                <c:pt idx="10">
                  <c:v>CAMPBELL HIGH</c:v>
                </c:pt>
                <c:pt idx="11">
                  <c:v>MCEACHERN HIG</c:v>
                </c:pt>
                <c:pt idx="12">
                  <c:v>WHEELER HIGH</c:v>
                </c:pt>
                <c:pt idx="13">
                  <c:v>NORTH COBB HS</c:v>
                </c:pt>
                <c:pt idx="14">
                  <c:v>OSBORNE HIGH</c:v>
                </c:pt>
                <c:pt idx="15">
                  <c:v>SOUTH COBB HIGH</c:v>
                </c:pt>
                <c:pt idx="16">
                  <c:v>PEBBLEBROOK H</c:v>
                </c:pt>
              </c:strCache>
            </c:strRef>
          </c:cat>
          <c:val>
            <c:numRef>
              <c:f>Sheet1!$E$2:$E$18</c:f>
              <c:numCache>
                <c:formatCode>#,##0.0</c:formatCode>
                <c:ptCount val="17"/>
                <c:pt idx="0">
                  <c:v>28.476821192052981</c:v>
                </c:pt>
                <c:pt idx="1">
                  <c:v>11.890243902439025</c:v>
                </c:pt>
                <c:pt idx="2">
                  <c:v>29.970760233918128</c:v>
                </c:pt>
                <c:pt idx="3">
                  <c:v>24.355971896955502</c:v>
                </c:pt>
                <c:pt idx="4">
                  <c:v>20.077220077220076</c:v>
                </c:pt>
                <c:pt idx="5">
                  <c:v>13.223140495867769</c:v>
                </c:pt>
                <c:pt idx="6">
                  <c:v>10.5</c:v>
                </c:pt>
                <c:pt idx="7">
                  <c:v>27.797833935018051</c:v>
                </c:pt>
                <c:pt idx="8">
                  <c:v>20.327868852459016</c:v>
                </c:pt>
                <c:pt idx="9">
                  <c:v>0</c:v>
                </c:pt>
                <c:pt idx="10">
                  <c:v>5.1779935275080904</c:v>
                </c:pt>
                <c:pt idx="11">
                  <c:v>1.9011406844106464</c:v>
                </c:pt>
                <c:pt idx="12">
                  <c:v>12.32394366197183</c:v>
                </c:pt>
                <c:pt idx="13">
                  <c:v>9.2071611253196934</c:v>
                </c:pt>
                <c:pt idx="14">
                  <c:v>1.214574898785425</c:v>
                </c:pt>
                <c:pt idx="15">
                  <c:v>4.9429657794676807</c:v>
                </c:pt>
                <c:pt idx="16">
                  <c:v>1.9672131147540983</c:v>
                </c:pt>
              </c:numCache>
            </c:numRef>
          </c:val>
        </c:ser>
        <c:dLbls>
          <c:showLegendKey val="0"/>
          <c:showVal val="0"/>
          <c:showCatName val="0"/>
          <c:showSerName val="0"/>
          <c:showPercent val="0"/>
          <c:showBubbleSize val="0"/>
        </c:dLbls>
        <c:gapWidth val="150"/>
        <c:overlap val="100"/>
        <c:axId val="408097992"/>
        <c:axId val="408098384"/>
      </c:barChart>
      <c:catAx>
        <c:axId val="408097992"/>
        <c:scaling>
          <c:orientation val="minMax"/>
        </c:scaling>
        <c:delete val="0"/>
        <c:axPos val="b"/>
        <c:title>
          <c:tx>
            <c:rich>
              <a:bodyPr rot="0" spcFirstLastPara="1" vertOverflow="ellipsis" vert="horz" wrap="square" anchor="ctr" anchorCtr="1"/>
              <a:lstStyle/>
              <a:p>
                <a:pPr>
                  <a:defRPr sz="1197" b="1" i="0" u="none" strike="noStrike" kern="1200" baseline="0">
                    <a:solidFill>
                      <a:schemeClr val="tx2"/>
                    </a:solidFill>
                    <a:latin typeface="+mn-lt"/>
                    <a:ea typeface="+mn-ea"/>
                    <a:cs typeface="+mn-cs"/>
                  </a:defRPr>
                </a:pPr>
                <a:r>
                  <a:rPr lang="en-US" dirty="0"/>
                  <a:t>Cobb County High </a:t>
                </a:r>
                <a:r>
                  <a:rPr lang="en-US" dirty="0" smtClean="0"/>
                  <a:t>Schools</a:t>
                </a:r>
                <a:endParaRPr lang="en-US" dirty="0"/>
              </a:p>
            </c:rich>
          </c:tx>
          <c:layout/>
          <c:overlay val="0"/>
          <c:spPr>
            <a:noFill/>
            <a:ln>
              <a:noFill/>
            </a:ln>
            <a:effectLst/>
          </c:spPr>
          <c:txPr>
            <a:bodyPr rot="0" spcFirstLastPara="1" vertOverflow="ellipsis" vert="horz" wrap="square" anchor="ctr" anchorCtr="1"/>
            <a:lstStyle/>
            <a:p>
              <a:pPr>
                <a:defRPr sz="1197" b="1" i="0" u="none" strike="noStrike" kern="1200" baseline="0">
                  <a:solidFill>
                    <a:schemeClr val="tx2"/>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n-US"/>
          </a:p>
        </c:txPr>
        <c:crossAx val="408098384"/>
        <c:crosses val="autoZero"/>
        <c:auto val="1"/>
        <c:lblAlgn val="ctr"/>
        <c:lblOffset val="100"/>
        <c:noMultiLvlLbl val="0"/>
      </c:catAx>
      <c:valAx>
        <c:axId val="408098384"/>
        <c:scaling>
          <c:orientation val="minMax"/>
          <c:max val="100"/>
        </c:scaling>
        <c:delete val="0"/>
        <c:axPos val="l"/>
        <c:majorGridlines>
          <c:spPr>
            <a:ln w="9525" cap="flat" cmpd="sng" algn="ctr">
              <a:solidFill>
                <a:schemeClr val="tx2">
                  <a:lumMod val="15000"/>
                  <a:lumOff val="85000"/>
                </a:schemeClr>
              </a:solidFill>
              <a:round/>
            </a:ln>
            <a:effectLst/>
          </c:spPr>
        </c:majorGridlines>
        <c:title>
          <c:tx>
            <c:rich>
              <a:bodyPr rot="-5400000" spcFirstLastPara="1" vertOverflow="ellipsis" vert="horz" wrap="square" anchor="ctr" anchorCtr="1"/>
              <a:lstStyle/>
              <a:p>
                <a:pPr>
                  <a:defRPr sz="1197" b="1" i="0" u="none" strike="noStrike" kern="1200" baseline="0">
                    <a:solidFill>
                      <a:schemeClr val="tx2"/>
                    </a:solidFill>
                    <a:latin typeface="+mn-lt"/>
                    <a:ea typeface="+mn-ea"/>
                    <a:cs typeface="+mn-cs"/>
                  </a:defRPr>
                </a:pPr>
                <a:r>
                  <a:rPr lang="en-US"/>
                  <a:t>% of Students</a:t>
                </a:r>
              </a:p>
            </c:rich>
          </c:tx>
          <c:layout/>
          <c:overlay val="0"/>
          <c:spPr>
            <a:noFill/>
            <a:ln>
              <a:noFill/>
            </a:ln>
            <a:effectLst/>
          </c:spPr>
          <c:txPr>
            <a:bodyPr rot="-5400000" spcFirstLastPara="1" vertOverflow="ellipsis" vert="horz" wrap="square" anchor="ctr" anchorCtr="1"/>
            <a:lstStyle/>
            <a:p>
              <a:pPr>
                <a:defRPr sz="1197" b="1" i="0" u="none" strike="noStrike" kern="1200" baseline="0">
                  <a:solidFill>
                    <a:schemeClr val="tx2"/>
                  </a:solidFill>
                  <a:latin typeface="+mn-lt"/>
                  <a:ea typeface="+mn-ea"/>
                  <a:cs typeface="+mn-cs"/>
                </a:defRPr>
              </a:pPr>
              <a:endParaRPr lang="en-US"/>
            </a:p>
          </c:txPr>
        </c:title>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n-US"/>
          </a:p>
        </c:txPr>
        <c:crossAx val="408097992"/>
        <c:crosses val="autoZero"/>
        <c:crossBetween val="between"/>
      </c:valAx>
      <c:spPr>
        <a:noFill/>
        <a:ln>
          <a:noFill/>
        </a:ln>
        <a:effectLst/>
      </c:spPr>
    </c:plotArea>
    <c:legend>
      <c:legendPos val="b"/>
      <c:layout>
        <c:manualLayout>
          <c:xMode val="edge"/>
          <c:yMode val="edge"/>
          <c:x val="0.31644586602566149"/>
          <c:y val="0.92179512108849604"/>
          <c:w val="0.46619164079970543"/>
          <c:h val="5.7072215706251705E-2"/>
        </c:manualLayout>
      </c:layout>
      <c:overlay val="0"/>
      <c:spPr>
        <a:noFill/>
        <a:ln>
          <a:solidFill>
            <a:schemeClr val="tx2"/>
          </a:solidFill>
        </a:ln>
        <a:effectLst/>
      </c:spPr>
      <c:txPr>
        <a:bodyPr rot="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n-US"/>
        </a:p>
      </c:txPr>
    </c:legend>
    <c:plotVisOnly val="1"/>
    <c:dispBlanksAs val="gap"/>
    <c:showDLblsOverMax val="0"/>
  </c:chart>
  <c:spPr>
    <a:noFill/>
    <a:ln w="25400">
      <a:solidFill>
        <a:schemeClr val="tx2"/>
      </a:solid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2000" b="1" dirty="0"/>
              <a:t>Cobb</a:t>
            </a:r>
            <a:r>
              <a:rPr lang="en-US" sz="2000" b="1" baseline="0" dirty="0"/>
              <a:t> County vs. Georgia - Biology EOC Performance</a:t>
            </a:r>
            <a:endParaRPr lang="en-US" sz="2000" b="1" dirty="0"/>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clustered"/>
        <c:varyColors val="0"/>
        <c:ser>
          <c:idx val="0"/>
          <c:order val="0"/>
          <c:tx>
            <c:strRef>
              <c:f>Sheet1!$A$63</c:f>
              <c:strCache>
                <c:ptCount val="1"/>
                <c:pt idx="0">
                  <c:v>Cobb</c:v>
                </c:pt>
              </c:strCache>
            </c:strRef>
          </c:tx>
          <c:spPr>
            <a:solidFill>
              <a:schemeClr val="accent1"/>
            </a:solidFill>
            <a:ln>
              <a:noFill/>
            </a:ln>
            <a:effectLst/>
          </c:spPr>
          <c:invertIfNegative val="0"/>
          <c:cat>
            <c:strRef>
              <c:f>Sheet1!$B$62:$E$62</c:f>
              <c:strCache>
                <c:ptCount val="4"/>
                <c:pt idx="0">
                  <c:v>% Beginning</c:v>
                </c:pt>
                <c:pt idx="1">
                  <c:v>% Developing</c:v>
                </c:pt>
                <c:pt idx="2">
                  <c:v>% Proficient</c:v>
                </c:pt>
                <c:pt idx="3">
                  <c:v>% Distinguished</c:v>
                </c:pt>
              </c:strCache>
            </c:strRef>
          </c:cat>
          <c:val>
            <c:numRef>
              <c:f>Sheet1!$B$63:$E$63</c:f>
              <c:numCache>
                <c:formatCode>#,##0.0</c:formatCode>
                <c:ptCount val="4"/>
                <c:pt idx="0">
                  <c:v>23.779469092259141</c:v>
                </c:pt>
                <c:pt idx="1">
                  <c:v>22.405791720809354</c:v>
                </c:pt>
                <c:pt idx="2">
                  <c:v>37.683311676257659</c:v>
                </c:pt>
                <c:pt idx="3">
                  <c:v>16.131427510673845</c:v>
                </c:pt>
              </c:numCache>
            </c:numRef>
          </c:val>
        </c:ser>
        <c:ser>
          <c:idx val="1"/>
          <c:order val="1"/>
          <c:tx>
            <c:strRef>
              <c:f>Sheet1!$A$64</c:f>
              <c:strCache>
                <c:ptCount val="1"/>
                <c:pt idx="0">
                  <c:v>Georgia</c:v>
                </c:pt>
              </c:strCache>
            </c:strRef>
          </c:tx>
          <c:spPr>
            <a:solidFill>
              <a:schemeClr val="accent2"/>
            </a:solidFill>
            <a:ln>
              <a:noFill/>
            </a:ln>
            <a:effectLst/>
          </c:spPr>
          <c:invertIfNegative val="0"/>
          <c:cat>
            <c:strRef>
              <c:f>Sheet1!$B$62:$E$62</c:f>
              <c:strCache>
                <c:ptCount val="4"/>
                <c:pt idx="0">
                  <c:v>% Beginning</c:v>
                </c:pt>
                <c:pt idx="1">
                  <c:v>% Developing</c:v>
                </c:pt>
                <c:pt idx="2">
                  <c:v>% Proficient</c:v>
                </c:pt>
                <c:pt idx="3">
                  <c:v>% Distinguished</c:v>
                </c:pt>
              </c:strCache>
            </c:strRef>
          </c:cat>
          <c:val>
            <c:numRef>
              <c:f>Sheet1!$B$64:$E$64</c:f>
              <c:numCache>
                <c:formatCode>#,##0.0</c:formatCode>
                <c:ptCount val="4"/>
                <c:pt idx="0">
                  <c:v>36.979951117885264</c:v>
                </c:pt>
                <c:pt idx="1">
                  <c:v>24.901920111112112</c:v>
                </c:pt>
                <c:pt idx="2">
                  <c:v>28.821508130484581</c:v>
                </c:pt>
                <c:pt idx="3">
                  <c:v>9.2966206405180429</c:v>
                </c:pt>
              </c:numCache>
            </c:numRef>
          </c:val>
        </c:ser>
        <c:dLbls>
          <c:showLegendKey val="0"/>
          <c:showVal val="0"/>
          <c:showCatName val="0"/>
          <c:showSerName val="0"/>
          <c:showPercent val="0"/>
          <c:showBubbleSize val="0"/>
        </c:dLbls>
        <c:gapWidth val="182"/>
        <c:axId val="408099168"/>
        <c:axId val="408099560"/>
      </c:barChart>
      <c:catAx>
        <c:axId val="408099168"/>
        <c:scaling>
          <c:orientation val="minMax"/>
        </c:scaling>
        <c:delete val="0"/>
        <c:axPos val="l"/>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sz="1400" b="1" dirty="0" smtClean="0"/>
                  <a:t>Level</a:t>
                </a:r>
                <a:r>
                  <a:rPr lang="en-US" sz="1400" b="1" baseline="0" dirty="0" smtClean="0"/>
                  <a:t> of Proficiency</a:t>
                </a:r>
                <a:endParaRPr lang="en-US" sz="1400" b="1" dirty="0"/>
              </a:p>
            </c:rich>
          </c:tx>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08099560"/>
        <c:crosses val="autoZero"/>
        <c:auto val="1"/>
        <c:lblAlgn val="ctr"/>
        <c:lblOffset val="100"/>
        <c:noMultiLvlLbl val="0"/>
      </c:catAx>
      <c:valAx>
        <c:axId val="408099560"/>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sz="1400" b="1" dirty="0" smtClean="0"/>
                  <a:t>%</a:t>
                </a:r>
                <a:r>
                  <a:rPr lang="en-US" sz="1400" b="1" baseline="0" dirty="0" smtClean="0"/>
                  <a:t> of Students</a:t>
                </a:r>
                <a:endParaRPr lang="en-US" sz="1400" b="1" dirty="0"/>
              </a:p>
            </c:rich>
          </c:tx>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08099168"/>
        <c:crosses val="autoZero"/>
        <c:crossBetween val="between"/>
      </c:valAx>
      <c:spPr>
        <a:noFill/>
        <a:ln>
          <a:noFill/>
        </a:ln>
        <a:effectLst/>
      </c:spPr>
    </c:plotArea>
    <c:legend>
      <c:legendPos val="b"/>
      <c:layout>
        <c:manualLayout>
          <c:xMode val="edge"/>
          <c:yMode val="edge"/>
          <c:x val="0.45481494796185828"/>
          <c:y val="0.91453707656645267"/>
          <c:w val="0.19878833380009453"/>
          <c:h val="5.0256075008480387E-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w="25400">
      <a:solidFill>
        <a:schemeClr val="tx2"/>
      </a:solid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cap="all" spc="120" normalizeH="0" baseline="0">
                <a:solidFill>
                  <a:schemeClr val="tx1">
                    <a:lumMod val="65000"/>
                    <a:lumOff val="35000"/>
                  </a:schemeClr>
                </a:solidFill>
                <a:latin typeface="+mn-lt"/>
                <a:ea typeface="+mn-ea"/>
                <a:cs typeface="+mn-cs"/>
              </a:defRPr>
            </a:pPr>
            <a:r>
              <a:rPr lang="en-US" sz="1400" dirty="0"/>
              <a:t>Cobb County Schools - Biology EOC At/Above Proficiency</a:t>
            </a:r>
          </a:p>
        </c:rich>
      </c:tx>
      <c:layout/>
      <c:overlay val="0"/>
      <c:spPr>
        <a:noFill/>
        <a:ln>
          <a:noFill/>
        </a:ln>
        <a:effectLst/>
      </c:spPr>
      <c:txPr>
        <a:bodyPr rot="0" spcFirstLastPara="1" vertOverflow="ellipsis" vert="horz" wrap="square" anchor="ctr" anchorCtr="1"/>
        <a:lstStyle/>
        <a:p>
          <a:pPr>
            <a:defRPr sz="2128" b="1" i="0" u="none" strike="noStrike" kern="1200" cap="all" spc="120" normalizeH="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stacked"/>
        <c:varyColors val="0"/>
        <c:ser>
          <c:idx val="0"/>
          <c:order val="0"/>
          <c:tx>
            <c:strRef>
              <c:f>Sheet1!$B$23</c:f>
              <c:strCache>
                <c:ptCount val="1"/>
                <c:pt idx="0">
                  <c:v>% Proficient</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Sheet1!$A$24:$A$40</c:f>
              <c:strCache>
                <c:ptCount val="17"/>
                <c:pt idx="0">
                  <c:v>KENNESAW MOUN</c:v>
                </c:pt>
                <c:pt idx="1">
                  <c:v>KELL HIGH</c:v>
                </c:pt>
                <c:pt idx="2">
                  <c:v>WALTON HIGH</c:v>
                </c:pt>
                <c:pt idx="3">
                  <c:v>POPE HIGH</c:v>
                </c:pt>
                <c:pt idx="4">
                  <c:v>HARRISON HIGH</c:v>
                </c:pt>
                <c:pt idx="5">
                  <c:v>ALLATOONA HIG</c:v>
                </c:pt>
                <c:pt idx="6">
                  <c:v>SPRAYBERRY HIGH</c:v>
                </c:pt>
                <c:pt idx="7">
                  <c:v>LASSITER HIGH</c:v>
                </c:pt>
                <c:pt idx="8">
                  <c:v>HILLGROVE HIGH</c:v>
                </c:pt>
                <c:pt idx="9">
                  <c:v>DEVEREUX ACKE</c:v>
                </c:pt>
                <c:pt idx="10">
                  <c:v>CAMPBELL HIGH</c:v>
                </c:pt>
                <c:pt idx="11">
                  <c:v>MCEACHERN HIG</c:v>
                </c:pt>
                <c:pt idx="12">
                  <c:v>WHEELER HIGH</c:v>
                </c:pt>
                <c:pt idx="13">
                  <c:v>NORTH COBB HS</c:v>
                </c:pt>
                <c:pt idx="14">
                  <c:v>OSBORNE HIGH</c:v>
                </c:pt>
                <c:pt idx="15">
                  <c:v>SOUTH COBB HIGH</c:v>
                </c:pt>
                <c:pt idx="16">
                  <c:v>PEBBLEBROOK H</c:v>
                </c:pt>
              </c:strCache>
            </c:strRef>
          </c:cat>
          <c:val>
            <c:numRef>
              <c:f>Sheet1!$B$24:$B$40</c:f>
              <c:numCache>
                <c:formatCode>#,##0.0</c:formatCode>
                <c:ptCount val="17"/>
                <c:pt idx="0">
                  <c:v>30.794701986754966</c:v>
                </c:pt>
                <c:pt idx="1">
                  <c:v>47.560975609756099</c:v>
                </c:pt>
                <c:pt idx="2">
                  <c:v>45.614035087719301</c:v>
                </c:pt>
                <c:pt idx="3">
                  <c:v>51.053864168618269</c:v>
                </c:pt>
                <c:pt idx="4">
                  <c:v>50.19305019305019</c:v>
                </c:pt>
                <c:pt idx="5">
                  <c:v>46.280991735537192</c:v>
                </c:pt>
                <c:pt idx="6">
                  <c:v>35.5</c:v>
                </c:pt>
                <c:pt idx="7">
                  <c:v>52.166064981949461</c:v>
                </c:pt>
                <c:pt idx="8">
                  <c:v>38.688524590163937</c:v>
                </c:pt>
                <c:pt idx="9">
                  <c:v>0</c:v>
                </c:pt>
                <c:pt idx="10">
                  <c:v>25.566343042071196</c:v>
                </c:pt>
                <c:pt idx="11">
                  <c:v>24.334600760456272</c:v>
                </c:pt>
                <c:pt idx="12">
                  <c:v>19.014084507042252</c:v>
                </c:pt>
                <c:pt idx="13">
                  <c:v>33.248081841432224</c:v>
                </c:pt>
                <c:pt idx="14">
                  <c:v>23.481781376518217</c:v>
                </c:pt>
                <c:pt idx="15">
                  <c:v>28.897338403041825</c:v>
                </c:pt>
                <c:pt idx="16">
                  <c:v>22.950819672131146</c:v>
                </c:pt>
              </c:numCache>
            </c:numRef>
          </c:val>
        </c:ser>
        <c:ser>
          <c:idx val="1"/>
          <c:order val="1"/>
          <c:tx>
            <c:strRef>
              <c:f>Sheet1!$C$23</c:f>
              <c:strCache>
                <c:ptCount val="1"/>
                <c:pt idx="0">
                  <c:v>% Distinguished</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Sheet1!$A$24:$A$40</c:f>
              <c:strCache>
                <c:ptCount val="17"/>
                <c:pt idx="0">
                  <c:v>KENNESAW MOUN</c:v>
                </c:pt>
                <c:pt idx="1">
                  <c:v>KELL HIGH</c:v>
                </c:pt>
                <c:pt idx="2">
                  <c:v>WALTON HIGH</c:v>
                </c:pt>
                <c:pt idx="3">
                  <c:v>POPE HIGH</c:v>
                </c:pt>
                <c:pt idx="4">
                  <c:v>HARRISON HIGH</c:v>
                </c:pt>
                <c:pt idx="5">
                  <c:v>ALLATOONA HIG</c:v>
                </c:pt>
                <c:pt idx="6">
                  <c:v>SPRAYBERRY HIGH</c:v>
                </c:pt>
                <c:pt idx="7">
                  <c:v>LASSITER HIGH</c:v>
                </c:pt>
                <c:pt idx="8">
                  <c:v>HILLGROVE HIGH</c:v>
                </c:pt>
                <c:pt idx="9">
                  <c:v>DEVEREUX ACKE</c:v>
                </c:pt>
                <c:pt idx="10">
                  <c:v>CAMPBELL HIGH</c:v>
                </c:pt>
                <c:pt idx="11">
                  <c:v>MCEACHERN HIG</c:v>
                </c:pt>
                <c:pt idx="12">
                  <c:v>WHEELER HIGH</c:v>
                </c:pt>
                <c:pt idx="13">
                  <c:v>NORTH COBB HS</c:v>
                </c:pt>
                <c:pt idx="14">
                  <c:v>OSBORNE HIGH</c:v>
                </c:pt>
                <c:pt idx="15">
                  <c:v>SOUTH COBB HIGH</c:v>
                </c:pt>
                <c:pt idx="16">
                  <c:v>PEBBLEBROOK H</c:v>
                </c:pt>
              </c:strCache>
            </c:strRef>
          </c:cat>
          <c:val>
            <c:numRef>
              <c:f>Sheet1!$C$24:$C$40</c:f>
              <c:numCache>
                <c:formatCode>#,##0.0</c:formatCode>
                <c:ptCount val="17"/>
                <c:pt idx="0">
                  <c:v>28.476821192052981</c:v>
                </c:pt>
                <c:pt idx="1">
                  <c:v>11.890243902439025</c:v>
                </c:pt>
                <c:pt idx="2">
                  <c:v>29.970760233918128</c:v>
                </c:pt>
                <c:pt idx="3">
                  <c:v>24.355971896955502</c:v>
                </c:pt>
                <c:pt idx="4">
                  <c:v>20.077220077220076</c:v>
                </c:pt>
                <c:pt idx="5">
                  <c:v>13.223140495867769</c:v>
                </c:pt>
                <c:pt idx="6">
                  <c:v>10.5</c:v>
                </c:pt>
                <c:pt idx="7">
                  <c:v>27.797833935018051</c:v>
                </c:pt>
                <c:pt idx="8">
                  <c:v>20.327868852459016</c:v>
                </c:pt>
                <c:pt idx="9">
                  <c:v>0</c:v>
                </c:pt>
                <c:pt idx="10">
                  <c:v>5.1779935275080904</c:v>
                </c:pt>
                <c:pt idx="11">
                  <c:v>1.9011406844106464</c:v>
                </c:pt>
                <c:pt idx="12">
                  <c:v>12.32394366197183</c:v>
                </c:pt>
                <c:pt idx="13">
                  <c:v>9.2071611253196934</c:v>
                </c:pt>
                <c:pt idx="14">
                  <c:v>1.214574898785425</c:v>
                </c:pt>
                <c:pt idx="15">
                  <c:v>4.9429657794676807</c:v>
                </c:pt>
                <c:pt idx="16">
                  <c:v>1.9672131147540983</c:v>
                </c:pt>
              </c:numCache>
            </c:numRef>
          </c:val>
        </c:ser>
        <c:dLbls>
          <c:dLblPos val="ctr"/>
          <c:showLegendKey val="0"/>
          <c:showVal val="1"/>
          <c:showCatName val="0"/>
          <c:showSerName val="0"/>
          <c:showPercent val="0"/>
          <c:showBubbleSize val="0"/>
        </c:dLbls>
        <c:gapWidth val="79"/>
        <c:overlap val="100"/>
        <c:axId val="408100344"/>
        <c:axId val="408100736"/>
      </c:barChart>
      <c:catAx>
        <c:axId val="408100344"/>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197" b="0" i="0" u="none" strike="noStrike" kern="1200" cap="all" baseline="0">
                    <a:solidFill>
                      <a:schemeClr val="tx1">
                        <a:lumMod val="65000"/>
                        <a:lumOff val="35000"/>
                      </a:schemeClr>
                    </a:solidFill>
                    <a:latin typeface="+mn-lt"/>
                    <a:ea typeface="+mn-ea"/>
                    <a:cs typeface="+mn-cs"/>
                  </a:defRPr>
                </a:pPr>
                <a:r>
                  <a:rPr lang="en-US" sz="1400" b="1" dirty="0"/>
                  <a:t>Cobb County High School</a:t>
                </a:r>
              </a:p>
            </c:rich>
          </c:tx>
          <c:layout/>
          <c:overlay val="0"/>
          <c:spPr>
            <a:noFill/>
            <a:ln>
              <a:noFill/>
            </a:ln>
            <a:effectLst/>
          </c:spPr>
          <c:txPr>
            <a:bodyPr rot="-5400000" spcFirstLastPara="1" vertOverflow="ellipsis" vert="horz" wrap="square" anchor="ctr" anchorCtr="1"/>
            <a:lstStyle/>
            <a:p>
              <a:pPr>
                <a:defRPr sz="1197" b="0" i="0" u="none" strike="noStrike" kern="1200" cap="all"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64" b="0" i="0" u="none" strike="noStrike" kern="1200" cap="all" spc="120" normalizeH="0" baseline="0">
                <a:solidFill>
                  <a:schemeClr val="tx1">
                    <a:lumMod val="65000"/>
                    <a:lumOff val="35000"/>
                  </a:schemeClr>
                </a:solidFill>
                <a:latin typeface="+mn-lt"/>
                <a:ea typeface="+mn-ea"/>
                <a:cs typeface="+mn-cs"/>
              </a:defRPr>
            </a:pPr>
            <a:endParaRPr lang="en-US"/>
          </a:p>
        </c:txPr>
        <c:crossAx val="408100736"/>
        <c:crosses val="autoZero"/>
        <c:auto val="1"/>
        <c:lblAlgn val="ctr"/>
        <c:lblOffset val="100"/>
        <c:noMultiLvlLbl val="0"/>
      </c:catAx>
      <c:valAx>
        <c:axId val="408100736"/>
        <c:scaling>
          <c:orientation val="minMax"/>
        </c:scaling>
        <c:delete val="1"/>
        <c:axPos val="b"/>
        <c:title>
          <c:tx>
            <c:rich>
              <a:bodyPr rot="0" spcFirstLastPara="1" vertOverflow="ellipsis" vert="horz" wrap="square" anchor="ctr" anchorCtr="1"/>
              <a:lstStyle/>
              <a:p>
                <a:pPr>
                  <a:defRPr sz="1197" b="0" i="0" u="none" strike="noStrike" kern="1200" cap="all" baseline="0">
                    <a:solidFill>
                      <a:schemeClr val="tx1">
                        <a:lumMod val="65000"/>
                        <a:lumOff val="35000"/>
                      </a:schemeClr>
                    </a:solidFill>
                    <a:latin typeface="+mn-lt"/>
                    <a:ea typeface="+mn-ea"/>
                    <a:cs typeface="+mn-cs"/>
                  </a:defRPr>
                </a:pPr>
                <a:r>
                  <a:rPr lang="en-US" sz="1400" b="1" dirty="0"/>
                  <a:t>% of Students</a:t>
                </a:r>
              </a:p>
            </c:rich>
          </c:tx>
          <c:layout>
            <c:manualLayout>
              <c:xMode val="edge"/>
              <c:yMode val="edge"/>
              <c:x val="0.45437368004749529"/>
              <c:y val="0.91362373281321474"/>
            </c:manualLayout>
          </c:layout>
          <c:overlay val="0"/>
          <c:spPr>
            <a:noFill/>
            <a:ln>
              <a:noFill/>
            </a:ln>
            <a:effectLst/>
          </c:spPr>
          <c:txPr>
            <a:bodyPr rot="0" spcFirstLastPara="1" vertOverflow="ellipsis" vert="horz" wrap="square" anchor="ctr" anchorCtr="1"/>
            <a:lstStyle/>
            <a:p>
              <a:pPr>
                <a:defRPr sz="1197" b="0" i="0" u="none" strike="noStrike" kern="1200" cap="all" baseline="0">
                  <a:solidFill>
                    <a:schemeClr val="tx1">
                      <a:lumMod val="65000"/>
                      <a:lumOff val="35000"/>
                    </a:schemeClr>
                  </a:solidFill>
                  <a:latin typeface="+mn-lt"/>
                  <a:ea typeface="+mn-ea"/>
                  <a:cs typeface="+mn-cs"/>
                </a:defRPr>
              </a:pPr>
              <a:endParaRPr lang="en-US"/>
            </a:p>
          </c:txPr>
        </c:title>
        <c:numFmt formatCode="#,##0.0" sourceLinked="1"/>
        <c:majorTickMark val="none"/>
        <c:minorTickMark val="none"/>
        <c:tickLblPos val="nextTo"/>
        <c:crossAx val="408100344"/>
        <c:crosses val="autoZero"/>
        <c:crossBetween val="between"/>
      </c:valAx>
      <c:spPr>
        <a:noFill/>
        <a:ln>
          <a:noFill/>
        </a:ln>
        <a:effectLst/>
      </c:spPr>
    </c:plotArea>
    <c:legend>
      <c:legendPos val="t"/>
      <c:layout/>
      <c:overlay val="0"/>
      <c:spPr>
        <a:noFill/>
        <a:ln>
          <a:solidFill>
            <a:schemeClr val="accent5">
              <a:shade val="50000"/>
            </a:schemeClr>
          </a:solid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w="25400">
      <a:solidFill>
        <a:schemeClr val="accent5">
          <a:shade val="50000"/>
        </a:schemeClr>
      </a:solid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600" b="1" dirty="0"/>
              <a:t>Cobb</a:t>
            </a:r>
            <a:r>
              <a:rPr lang="en-US" sz="1600" b="1" baseline="0" dirty="0"/>
              <a:t> &amp; </a:t>
            </a:r>
            <a:r>
              <a:rPr lang="en-US" sz="1600" b="1" baseline="0" dirty="0" smtClean="0"/>
              <a:t>Surrounding </a:t>
            </a:r>
            <a:r>
              <a:rPr lang="en-US" sz="1600" b="1" baseline="0" dirty="0"/>
              <a:t>Counties - Biology EOC Performance</a:t>
            </a:r>
            <a:endParaRPr lang="en-US" sz="1600" b="1" dirty="0"/>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stacked"/>
        <c:varyColors val="0"/>
        <c:ser>
          <c:idx val="0"/>
          <c:order val="0"/>
          <c:tx>
            <c:strRef>
              <c:f>Sheet1!$B$45</c:f>
              <c:strCache>
                <c:ptCount val="1"/>
                <c:pt idx="0">
                  <c:v>% Beginning</c:v>
                </c:pt>
              </c:strCache>
            </c:strRef>
          </c:tx>
          <c:spPr>
            <a:solidFill>
              <a:schemeClr val="accent1"/>
            </a:solidFill>
            <a:ln>
              <a:noFill/>
            </a:ln>
            <a:effectLst/>
          </c:spPr>
          <c:invertIfNegative val="0"/>
          <c:cat>
            <c:strRef>
              <c:f>Sheet1!$A$46:$A$50</c:f>
              <c:strCache>
                <c:ptCount val="5"/>
                <c:pt idx="0">
                  <c:v>Cobb</c:v>
                </c:pt>
                <c:pt idx="1">
                  <c:v>Cherokee</c:v>
                </c:pt>
                <c:pt idx="2">
                  <c:v>Fulton</c:v>
                </c:pt>
                <c:pt idx="3">
                  <c:v>Douglas</c:v>
                </c:pt>
                <c:pt idx="4">
                  <c:v>Paulding</c:v>
                </c:pt>
              </c:strCache>
            </c:strRef>
          </c:cat>
          <c:val>
            <c:numRef>
              <c:f>Sheet1!$B$46:$B$50</c:f>
              <c:numCache>
                <c:formatCode>#,##0.0</c:formatCode>
                <c:ptCount val="5"/>
                <c:pt idx="0">
                  <c:v>23.779469092259141</c:v>
                </c:pt>
                <c:pt idx="1">
                  <c:v>20.273037542662117</c:v>
                </c:pt>
                <c:pt idx="2">
                  <c:v>34.842598794373743</c:v>
                </c:pt>
                <c:pt idx="3">
                  <c:v>42.134120624209196</c:v>
                </c:pt>
                <c:pt idx="4">
                  <c:v>43.054869006426102</c:v>
                </c:pt>
              </c:numCache>
            </c:numRef>
          </c:val>
        </c:ser>
        <c:ser>
          <c:idx val="1"/>
          <c:order val="1"/>
          <c:tx>
            <c:strRef>
              <c:f>Sheet1!$C$45</c:f>
              <c:strCache>
                <c:ptCount val="1"/>
                <c:pt idx="0">
                  <c:v>% Developing</c:v>
                </c:pt>
              </c:strCache>
            </c:strRef>
          </c:tx>
          <c:spPr>
            <a:solidFill>
              <a:schemeClr val="accent2"/>
            </a:solidFill>
            <a:ln>
              <a:noFill/>
            </a:ln>
            <a:effectLst/>
          </c:spPr>
          <c:invertIfNegative val="0"/>
          <c:cat>
            <c:strRef>
              <c:f>Sheet1!$A$46:$A$50</c:f>
              <c:strCache>
                <c:ptCount val="5"/>
                <c:pt idx="0">
                  <c:v>Cobb</c:v>
                </c:pt>
                <c:pt idx="1">
                  <c:v>Cherokee</c:v>
                </c:pt>
                <c:pt idx="2">
                  <c:v>Fulton</c:v>
                </c:pt>
                <c:pt idx="3">
                  <c:v>Douglas</c:v>
                </c:pt>
                <c:pt idx="4">
                  <c:v>Paulding</c:v>
                </c:pt>
              </c:strCache>
            </c:strRef>
          </c:cat>
          <c:val>
            <c:numRef>
              <c:f>Sheet1!$C$46:$C$50</c:f>
              <c:numCache>
                <c:formatCode>#,##0.0</c:formatCode>
                <c:ptCount val="5"/>
                <c:pt idx="0">
                  <c:v>22.405791720809354</c:v>
                </c:pt>
                <c:pt idx="1">
                  <c:v>25.494880546075084</c:v>
                </c:pt>
                <c:pt idx="2">
                  <c:v>21.995981245813798</c:v>
                </c:pt>
                <c:pt idx="3">
                  <c:v>27.414592998734712</c:v>
                </c:pt>
                <c:pt idx="4">
                  <c:v>25.358378645575879</c:v>
                </c:pt>
              </c:numCache>
            </c:numRef>
          </c:val>
        </c:ser>
        <c:ser>
          <c:idx val="2"/>
          <c:order val="2"/>
          <c:tx>
            <c:strRef>
              <c:f>Sheet1!$D$45</c:f>
              <c:strCache>
                <c:ptCount val="1"/>
                <c:pt idx="0">
                  <c:v>% Proficient</c:v>
                </c:pt>
              </c:strCache>
            </c:strRef>
          </c:tx>
          <c:spPr>
            <a:solidFill>
              <a:schemeClr val="accent3"/>
            </a:solidFill>
            <a:ln>
              <a:noFill/>
            </a:ln>
            <a:effectLst/>
          </c:spPr>
          <c:invertIfNegative val="0"/>
          <c:cat>
            <c:strRef>
              <c:f>Sheet1!$A$46:$A$50</c:f>
              <c:strCache>
                <c:ptCount val="5"/>
                <c:pt idx="0">
                  <c:v>Cobb</c:v>
                </c:pt>
                <c:pt idx="1">
                  <c:v>Cherokee</c:v>
                </c:pt>
                <c:pt idx="2">
                  <c:v>Fulton</c:v>
                </c:pt>
                <c:pt idx="3">
                  <c:v>Douglas</c:v>
                </c:pt>
                <c:pt idx="4">
                  <c:v>Paulding</c:v>
                </c:pt>
              </c:strCache>
            </c:strRef>
          </c:cat>
          <c:val>
            <c:numRef>
              <c:f>Sheet1!$D$46:$D$50</c:f>
              <c:numCache>
                <c:formatCode>#,##0.0</c:formatCode>
                <c:ptCount val="5"/>
                <c:pt idx="0">
                  <c:v>37.683311676257659</c:v>
                </c:pt>
                <c:pt idx="1">
                  <c:v>40.921501706484641</c:v>
                </c:pt>
                <c:pt idx="2">
                  <c:v>29.5914266577361</c:v>
                </c:pt>
                <c:pt idx="3">
                  <c:v>26.275832981864191</c:v>
                </c:pt>
                <c:pt idx="4">
                  <c:v>25.012357884330203</c:v>
                </c:pt>
              </c:numCache>
            </c:numRef>
          </c:val>
        </c:ser>
        <c:ser>
          <c:idx val="3"/>
          <c:order val="3"/>
          <c:tx>
            <c:strRef>
              <c:f>Sheet1!$E$45</c:f>
              <c:strCache>
                <c:ptCount val="1"/>
                <c:pt idx="0">
                  <c:v>% Distinguished</c:v>
                </c:pt>
              </c:strCache>
            </c:strRef>
          </c:tx>
          <c:spPr>
            <a:solidFill>
              <a:schemeClr val="accent4"/>
            </a:solidFill>
            <a:ln>
              <a:noFill/>
            </a:ln>
            <a:effectLst/>
          </c:spPr>
          <c:invertIfNegative val="0"/>
          <c:cat>
            <c:strRef>
              <c:f>Sheet1!$A$46:$A$50</c:f>
              <c:strCache>
                <c:ptCount val="5"/>
                <c:pt idx="0">
                  <c:v>Cobb</c:v>
                </c:pt>
                <c:pt idx="1">
                  <c:v>Cherokee</c:v>
                </c:pt>
                <c:pt idx="2">
                  <c:v>Fulton</c:v>
                </c:pt>
                <c:pt idx="3">
                  <c:v>Douglas</c:v>
                </c:pt>
                <c:pt idx="4">
                  <c:v>Paulding</c:v>
                </c:pt>
              </c:strCache>
            </c:strRef>
          </c:cat>
          <c:val>
            <c:numRef>
              <c:f>Sheet1!$E$46:$E$50</c:f>
              <c:numCache>
                <c:formatCode>#,##0.0</c:formatCode>
                <c:ptCount val="5"/>
                <c:pt idx="0">
                  <c:v>16.131427510673845</c:v>
                </c:pt>
                <c:pt idx="1">
                  <c:v>13.310580204778157</c:v>
                </c:pt>
                <c:pt idx="2">
                  <c:v>13.569993302076357</c:v>
                </c:pt>
                <c:pt idx="3">
                  <c:v>4.1754533951919024</c:v>
                </c:pt>
                <c:pt idx="4">
                  <c:v>6.5743944636678204</c:v>
                </c:pt>
              </c:numCache>
            </c:numRef>
          </c:val>
        </c:ser>
        <c:dLbls>
          <c:showLegendKey val="0"/>
          <c:showVal val="0"/>
          <c:showCatName val="0"/>
          <c:showSerName val="0"/>
          <c:showPercent val="0"/>
          <c:showBubbleSize val="0"/>
        </c:dLbls>
        <c:gapWidth val="150"/>
        <c:overlap val="100"/>
        <c:axId val="453406464"/>
        <c:axId val="453406856"/>
      </c:barChart>
      <c:catAx>
        <c:axId val="453406464"/>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sz="1400" b="1" dirty="0"/>
                  <a:t>County</a:t>
                </a:r>
              </a:p>
            </c:rich>
          </c:tx>
          <c:layout>
            <c:manualLayout>
              <c:xMode val="edge"/>
              <c:yMode val="edge"/>
              <c:x val="0.49736533690954621"/>
              <c:y val="0.84354486086027758"/>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53406856"/>
        <c:crosses val="autoZero"/>
        <c:auto val="1"/>
        <c:lblAlgn val="ctr"/>
        <c:lblOffset val="100"/>
        <c:noMultiLvlLbl val="0"/>
      </c:catAx>
      <c:valAx>
        <c:axId val="453406856"/>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sz="1400" b="1" dirty="0"/>
                  <a:t>%</a:t>
                </a:r>
                <a:r>
                  <a:rPr lang="en-US" sz="1400" b="1" baseline="0" dirty="0"/>
                  <a:t> of Students</a:t>
                </a:r>
                <a:endParaRPr lang="en-US" sz="1400" b="1" dirty="0"/>
              </a:p>
            </c:rich>
          </c:tx>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53406464"/>
        <c:crosses val="autoZero"/>
        <c:crossBetween val="between"/>
      </c:valAx>
      <c:spPr>
        <a:noFill/>
        <a:ln>
          <a:noFill/>
        </a:ln>
        <a:effectLst/>
      </c:spPr>
    </c:plotArea>
    <c:legend>
      <c:legendPos val="b"/>
      <c:layout/>
      <c:overlay val="0"/>
      <c:spPr>
        <a:noFill/>
        <a:ln>
          <a:solidFill>
            <a:schemeClr val="accent1">
              <a:shade val="50000"/>
            </a:schemeClr>
          </a:solid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w="25400">
      <a:solidFill>
        <a:schemeClr val="tx2"/>
      </a:solid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sz="1800" b="1" dirty="0"/>
              <a:t>Lassiter High School 11th Grade Writing Test Student Performance</a:t>
            </a:r>
          </a:p>
        </c:rich>
      </c:tx>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9.9627714398683995E-2"/>
          <c:y val="0.18822733296951744"/>
          <c:w val="0.87833699273167776"/>
          <c:h val="0.56943718978197033"/>
        </c:manualLayout>
      </c:layout>
      <c:lineChart>
        <c:grouping val="standard"/>
        <c:varyColors val="0"/>
        <c:ser>
          <c:idx val="0"/>
          <c:order val="0"/>
          <c:tx>
            <c:strRef>
              <c:f>Sheet1!$A$13</c:f>
              <c:strCache>
                <c:ptCount val="1"/>
                <c:pt idx="0">
                  <c:v>% At/Above Proficiency</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Sheet1!$B$12:$F$12</c:f>
              <c:numCache>
                <c:formatCode>General</c:formatCode>
                <c:ptCount val="5"/>
                <c:pt idx="0">
                  <c:v>2011</c:v>
                </c:pt>
                <c:pt idx="1">
                  <c:v>2012</c:v>
                </c:pt>
                <c:pt idx="2">
                  <c:v>2013</c:v>
                </c:pt>
                <c:pt idx="3">
                  <c:v>2014</c:v>
                </c:pt>
                <c:pt idx="4">
                  <c:v>2015</c:v>
                </c:pt>
              </c:numCache>
            </c:numRef>
          </c:cat>
          <c:val>
            <c:numRef>
              <c:f>Sheet1!$B$13:$F$13</c:f>
              <c:numCache>
                <c:formatCode>General</c:formatCode>
                <c:ptCount val="5"/>
                <c:pt idx="0">
                  <c:v>100</c:v>
                </c:pt>
                <c:pt idx="1">
                  <c:v>100</c:v>
                </c:pt>
                <c:pt idx="2">
                  <c:v>100</c:v>
                </c:pt>
                <c:pt idx="3">
                  <c:v>100</c:v>
                </c:pt>
                <c:pt idx="4">
                  <c:v>100</c:v>
                </c:pt>
              </c:numCache>
            </c:numRef>
          </c:val>
          <c:smooth val="0"/>
        </c:ser>
        <c:ser>
          <c:idx val="1"/>
          <c:order val="1"/>
          <c:tx>
            <c:strRef>
              <c:f>Sheet1!$A$14</c:f>
              <c:strCache>
                <c:ptCount val="1"/>
                <c:pt idx="0">
                  <c:v>% Above Proficiency</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Sheet1!$B$12:$F$12</c:f>
              <c:numCache>
                <c:formatCode>General</c:formatCode>
                <c:ptCount val="5"/>
                <c:pt idx="0">
                  <c:v>2011</c:v>
                </c:pt>
                <c:pt idx="1">
                  <c:v>2012</c:v>
                </c:pt>
                <c:pt idx="2">
                  <c:v>2013</c:v>
                </c:pt>
                <c:pt idx="3">
                  <c:v>2014</c:v>
                </c:pt>
                <c:pt idx="4">
                  <c:v>2015</c:v>
                </c:pt>
              </c:numCache>
            </c:numRef>
          </c:cat>
          <c:val>
            <c:numRef>
              <c:f>Sheet1!$B$14:$F$14</c:f>
              <c:numCache>
                <c:formatCode>General</c:formatCode>
                <c:ptCount val="5"/>
                <c:pt idx="0">
                  <c:v>24</c:v>
                </c:pt>
                <c:pt idx="1">
                  <c:v>24</c:v>
                </c:pt>
                <c:pt idx="2">
                  <c:v>25</c:v>
                </c:pt>
                <c:pt idx="3">
                  <c:v>14</c:v>
                </c:pt>
                <c:pt idx="4">
                  <c:v>17</c:v>
                </c:pt>
              </c:numCache>
            </c:numRef>
          </c:val>
          <c:smooth val="0"/>
        </c:ser>
        <c:dLbls>
          <c:dLblPos val="t"/>
          <c:showLegendKey val="0"/>
          <c:showVal val="1"/>
          <c:showCatName val="0"/>
          <c:showSerName val="0"/>
          <c:showPercent val="0"/>
          <c:showBubbleSize val="0"/>
        </c:dLbls>
        <c:marker val="1"/>
        <c:smooth val="0"/>
        <c:axId val="453407640"/>
        <c:axId val="453408032"/>
      </c:lineChart>
      <c:catAx>
        <c:axId val="453407640"/>
        <c:scaling>
          <c:orientation val="minMax"/>
        </c:scaling>
        <c:delete val="0"/>
        <c:axPos val="b"/>
        <c:title>
          <c:tx>
            <c:rich>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sz="1400" b="1" dirty="0"/>
                  <a:t>Year</a:t>
                </a:r>
              </a:p>
            </c:rich>
          </c:tx>
          <c:layout>
            <c:manualLayout>
              <c:xMode val="edge"/>
              <c:yMode val="edge"/>
              <c:x val="0.49722469336765596"/>
              <c:y val="0.85558372826347528"/>
            </c:manualLayout>
          </c:layout>
          <c:overlay val="0"/>
          <c:spPr>
            <a:noFill/>
            <a:ln>
              <a:noFill/>
            </a:ln>
            <a:effectLst/>
          </c:spPr>
          <c:txPr>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53408032"/>
        <c:crosses val="autoZero"/>
        <c:auto val="1"/>
        <c:lblAlgn val="ctr"/>
        <c:lblOffset val="100"/>
        <c:noMultiLvlLbl val="0"/>
      </c:catAx>
      <c:valAx>
        <c:axId val="453408032"/>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sz="1400" b="1" dirty="0"/>
                  <a:t>% of Students</a:t>
                </a:r>
              </a:p>
            </c:rich>
          </c:tx>
          <c:layout/>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53407640"/>
        <c:crosses val="autoZero"/>
        <c:crossBetween val="between"/>
      </c:valAx>
      <c:spPr>
        <a:noFill/>
        <a:ln w="0">
          <a:solidFill>
            <a:schemeClr val="tx2"/>
          </a:solid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w="22225">
      <a:solidFill>
        <a:schemeClr val="tx2"/>
      </a:solid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b="1" dirty="0"/>
              <a:t>Lassiter</a:t>
            </a:r>
            <a:r>
              <a:rPr lang="en-US" b="1" baseline="0" dirty="0"/>
              <a:t> High School Number of AP Tests Given &amp; Number of AP Students for the Last 5 Years</a:t>
            </a:r>
            <a:endParaRPr lang="en-US" b="1" dirty="0"/>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Sheet1!$A$18</c:f>
              <c:strCache>
                <c:ptCount val="1"/>
                <c:pt idx="0">
                  <c:v># of Tests Given</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Sheet1!$B$17:$F$17</c:f>
              <c:numCache>
                <c:formatCode>General</c:formatCode>
                <c:ptCount val="5"/>
                <c:pt idx="0">
                  <c:v>2011</c:v>
                </c:pt>
                <c:pt idx="1">
                  <c:v>2012</c:v>
                </c:pt>
                <c:pt idx="2">
                  <c:v>2013</c:v>
                </c:pt>
                <c:pt idx="3">
                  <c:v>2014</c:v>
                </c:pt>
                <c:pt idx="4">
                  <c:v>2015</c:v>
                </c:pt>
              </c:numCache>
            </c:numRef>
          </c:cat>
          <c:val>
            <c:numRef>
              <c:f>Sheet1!$B$18:$F$18</c:f>
              <c:numCache>
                <c:formatCode>General</c:formatCode>
                <c:ptCount val="5"/>
                <c:pt idx="0">
                  <c:v>1130</c:v>
                </c:pt>
                <c:pt idx="1">
                  <c:v>1169</c:v>
                </c:pt>
                <c:pt idx="2">
                  <c:v>1452</c:v>
                </c:pt>
                <c:pt idx="3">
                  <c:v>1496</c:v>
                </c:pt>
                <c:pt idx="4">
                  <c:v>1388</c:v>
                </c:pt>
              </c:numCache>
            </c:numRef>
          </c:val>
        </c:ser>
        <c:ser>
          <c:idx val="1"/>
          <c:order val="1"/>
          <c:tx>
            <c:strRef>
              <c:f>Sheet1!$A$19</c:f>
              <c:strCache>
                <c:ptCount val="1"/>
                <c:pt idx="0">
                  <c:v># of Students </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Sheet1!$B$17:$F$17</c:f>
              <c:numCache>
                <c:formatCode>General</c:formatCode>
                <c:ptCount val="5"/>
                <c:pt idx="0">
                  <c:v>2011</c:v>
                </c:pt>
                <c:pt idx="1">
                  <c:v>2012</c:v>
                </c:pt>
                <c:pt idx="2">
                  <c:v>2013</c:v>
                </c:pt>
                <c:pt idx="3">
                  <c:v>2014</c:v>
                </c:pt>
                <c:pt idx="4">
                  <c:v>2015</c:v>
                </c:pt>
              </c:numCache>
            </c:numRef>
          </c:cat>
          <c:val>
            <c:numRef>
              <c:f>Sheet1!$B$19:$F$19</c:f>
              <c:numCache>
                <c:formatCode>General</c:formatCode>
                <c:ptCount val="5"/>
                <c:pt idx="0">
                  <c:v>525</c:v>
                </c:pt>
                <c:pt idx="1">
                  <c:v>552</c:v>
                </c:pt>
                <c:pt idx="2">
                  <c:v>653</c:v>
                </c:pt>
                <c:pt idx="3">
                  <c:v>626</c:v>
                </c:pt>
                <c:pt idx="4">
                  <c:v>616</c:v>
                </c:pt>
              </c:numCache>
            </c:numRef>
          </c:val>
        </c:ser>
        <c:dLbls>
          <c:dLblPos val="outEnd"/>
          <c:showLegendKey val="0"/>
          <c:showVal val="1"/>
          <c:showCatName val="0"/>
          <c:showSerName val="0"/>
          <c:showPercent val="0"/>
          <c:showBubbleSize val="0"/>
        </c:dLbls>
        <c:gapWidth val="219"/>
        <c:overlap val="-27"/>
        <c:axId val="453408816"/>
        <c:axId val="453409208"/>
      </c:barChart>
      <c:catAx>
        <c:axId val="453408816"/>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sz="1400" b="1" dirty="0"/>
                  <a:t>Year</a:t>
                </a:r>
                <a:endParaRPr lang="en-US" b="1" dirty="0"/>
              </a:p>
            </c:rich>
          </c:tx>
          <c:layout>
            <c:manualLayout>
              <c:xMode val="edge"/>
              <c:yMode val="edge"/>
              <c:x val="0.462781913484406"/>
              <c:y val="0.81949047663684893"/>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53409208"/>
        <c:crosses val="autoZero"/>
        <c:auto val="1"/>
        <c:lblAlgn val="ctr"/>
        <c:lblOffset val="100"/>
        <c:noMultiLvlLbl val="0"/>
      </c:catAx>
      <c:valAx>
        <c:axId val="45340920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sz="1400" b="1" dirty="0"/>
                  <a:t>Number</a:t>
                </a:r>
              </a:p>
            </c:rich>
          </c:tx>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53408816"/>
        <c:crosses val="autoZero"/>
        <c:crossBetween val="between"/>
      </c:valAx>
      <c:spPr>
        <a:noFill/>
        <a:ln>
          <a:noFill/>
        </a:ln>
        <a:effectLst/>
      </c:spPr>
    </c:plotArea>
    <c:legend>
      <c:legendPos val="b"/>
      <c:layout>
        <c:manualLayout>
          <c:xMode val="edge"/>
          <c:yMode val="edge"/>
          <c:x val="0.313020043929368"/>
          <c:y val="0.90539268528933881"/>
          <c:w val="0.37395971960371149"/>
          <c:h val="5.5633391808166836E-2"/>
        </c:manualLayout>
      </c:layout>
      <c:overlay val="0"/>
      <c:spPr>
        <a:noFill/>
        <a:ln>
          <a:solidFill>
            <a:schemeClr val="tx2"/>
          </a:solid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w="25400">
      <a:solidFill>
        <a:schemeClr val="tx2"/>
      </a:solid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302">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charts/style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98">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064"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1197" kern="1200"/>
  </cs:chartArea>
  <cs:dataLabel>
    <cs:lnRef idx="0"/>
    <cs:fillRef idx="0"/>
    <cs:effectRef idx="0"/>
    <cs:fontRef idx="minor">
      <a:schemeClr val="lt1"/>
    </cs:fontRef>
    <cs:defRPr sz="1197" b="0" i="0" u="none" strike="noStrike" kern="1200" baseline="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064"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1197" kern="1200"/>
  </cs:valueAxis>
  <cs:wall>
    <cs:lnRef idx="0"/>
    <cs:fillRef idx="0"/>
    <cs:effectRef idx="0"/>
    <cs:fontRef idx="minor">
      <a:schemeClr val="dk1"/>
    </cs:fontRef>
  </cs:wall>
</cs:chartStyle>
</file>

<file path=ppt/charts/style7.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omments/comment1.xml><?xml version="1.0" encoding="utf-8"?>
<p:cmLst xmlns:a="http://schemas.openxmlformats.org/drawingml/2006/main" xmlns:r="http://schemas.openxmlformats.org/officeDocument/2006/relationships" xmlns:p="http://schemas.openxmlformats.org/presentationml/2006/main">
  <p:cm authorId="1" dt="2016-07-06T12:53:56.057" idx="1">
    <p:pos x="10" y="10"/>
    <p:text>Add in state data here!</p:text>
    <p:extLst>
      <p:ext uri="{C676402C-5697-4E1C-873F-D02D1690AC5C}">
        <p15:threadingInfo xmlns:p15="http://schemas.microsoft.com/office/powerpoint/2012/main" timeZoneBias="24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16-07-06T12:53:56.057" idx="1">
    <p:pos x="10" y="10"/>
    <p:text>Add in state data here!</p:text>
    <p:extLst>
      <p:ext uri="{C676402C-5697-4E1C-873F-D02D1690AC5C}">
        <p15:threadingInfo xmlns:p15="http://schemas.microsoft.com/office/powerpoint/2012/main" timeZoneBias="24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1335FC0-97D2-464E-8439-FDF4676BBE62}" type="datetimeFigureOut">
              <a:rPr lang="en-US" smtClean="0"/>
              <a:t>7/13/2016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AEDD0D1-007E-417D-907C-0D976DA5CBCA}" type="slidenum">
              <a:rPr lang="en-US" smtClean="0"/>
              <a:t>‹#›</a:t>
            </a:fld>
            <a:endParaRPr lang="en-US"/>
          </a:p>
        </p:txBody>
      </p:sp>
    </p:spTree>
    <p:extLst>
      <p:ext uri="{BB962C8B-B14F-4D97-AF65-F5344CB8AC3E}">
        <p14:creationId xmlns:p14="http://schemas.microsoft.com/office/powerpoint/2010/main" val="24592513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http://www.schooldigger.com/go/GA/schools/0129001881/school.aspx</a:t>
            </a:r>
          </a:p>
          <a:p>
            <a:r>
              <a:rPr lang="en-US" dirty="0" smtClean="0"/>
              <a:t>http://www.publicschoolreview.com/lassiter-high-school-profile</a:t>
            </a:r>
            <a:endParaRPr lang="en-US" dirty="0"/>
          </a:p>
        </p:txBody>
      </p:sp>
      <p:sp>
        <p:nvSpPr>
          <p:cNvPr id="4" name="Slide Number Placeholder 3"/>
          <p:cNvSpPr>
            <a:spLocks noGrp="1"/>
          </p:cNvSpPr>
          <p:nvPr>
            <p:ph type="sldNum" sz="quarter" idx="10"/>
          </p:nvPr>
        </p:nvSpPr>
        <p:spPr/>
        <p:txBody>
          <a:bodyPr/>
          <a:lstStyle/>
          <a:p>
            <a:fld id="{4AEDD0D1-007E-417D-907C-0D976DA5CBCA}" type="slidenum">
              <a:rPr lang="en-US" smtClean="0"/>
              <a:t>3</a:t>
            </a:fld>
            <a:endParaRPr lang="en-US"/>
          </a:p>
        </p:txBody>
      </p:sp>
    </p:spTree>
    <p:extLst>
      <p:ext uri="{BB962C8B-B14F-4D97-AF65-F5344CB8AC3E}">
        <p14:creationId xmlns:p14="http://schemas.microsoft.com/office/powerpoint/2010/main" val="36073531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http://www.schooldigger.com/go/GA/schools/0129001881/school.aspx</a:t>
            </a:r>
          </a:p>
          <a:p>
            <a:r>
              <a:rPr lang="en-US" dirty="0" smtClean="0"/>
              <a:t>http://www.publicschoolreview.com/lassiter-high-school-profile</a:t>
            </a:r>
            <a:endParaRPr lang="en-US" dirty="0"/>
          </a:p>
        </p:txBody>
      </p:sp>
      <p:sp>
        <p:nvSpPr>
          <p:cNvPr id="4" name="Slide Number Placeholder 3"/>
          <p:cNvSpPr>
            <a:spLocks noGrp="1"/>
          </p:cNvSpPr>
          <p:nvPr>
            <p:ph type="sldNum" sz="quarter" idx="10"/>
          </p:nvPr>
        </p:nvSpPr>
        <p:spPr/>
        <p:txBody>
          <a:bodyPr/>
          <a:lstStyle/>
          <a:p>
            <a:fld id="{4AEDD0D1-007E-417D-907C-0D976DA5CBCA}" type="slidenum">
              <a:rPr lang="en-US" smtClean="0"/>
              <a:t>4</a:t>
            </a:fld>
            <a:endParaRPr lang="en-US"/>
          </a:p>
        </p:txBody>
      </p:sp>
    </p:spTree>
    <p:extLst>
      <p:ext uri="{BB962C8B-B14F-4D97-AF65-F5344CB8AC3E}">
        <p14:creationId xmlns:p14="http://schemas.microsoft.com/office/powerpoint/2010/main" val="35548868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https://www.gadoe.org/Curriculum-Instruction-and-Assessment/Assessment/Pages/Georgia-Milestones-Statewide-Scores.aspx</a:t>
            </a:r>
            <a:endParaRPr lang="en-US" dirty="0"/>
          </a:p>
        </p:txBody>
      </p:sp>
      <p:sp>
        <p:nvSpPr>
          <p:cNvPr id="4" name="Slide Number Placeholder 3"/>
          <p:cNvSpPr>
            <a:spLocks noGrp="1"/>
          </p:cNvSpPr>
          <p:nvPr>
            <p:ph type="sldNum" sz="quarter" idx="10"/>
          </p:nvPr>
        </p:nvSpPr>
        <p:spPr/>
        <p:txBody>
          <a:bodyPr/>
          <a:lstStyle/>
          <a:p>
            <a:fld id="{4AEDD0D1-007E-417D-907C-0D976DA5CBCA}" type="slidenum">
              <a:rPr lang="en-US" smtClean="0"/>
              <a:t>9</a:t>
            </a:fld>
            <a:endParaRPr lang="en-US"/>
          </a:p>
        </p:txBody>
      </p:sp>
    </p:spTree>
    <p:extLst>
      <p:ext uri="{BB962C8B-B14F-4D97-AF65-F5344CB8AC3E}">
        <p14:creationId xmlns:p14="http://schemas.microsoft.com/office/powerpoint/2010/main" val="37242520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6AD6EE87-EBD5-4F12-A48A-63ACA297AC8F}" type="datetimeFigureOut">
              <a:rPr lang="en-US" dirty="0"/>
              <a:t>7/13/2016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CD73815-2707-4475-8F1A-B873CB631BB4}" type="datetimeFigureOut">
              <a:rPr lang="en-US" dirty="0"/>
              <a:t>7/13/2016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A4AFB99-0EAB-4182-AFF8-E214C82A68F6}" type="datetimeFigureOut">
              <a:rPr lang="en-US" dirty="0"/>
              <a:t>7/13/2016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5D3794B-289A-4A80-97D7-111025398D45}" type="datetimeFigureOut">
              <a:rPr lang="en-US" dirty="0"/>
              <a:t>7/13/2016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61015F-7CC6-4D0A-9D87-873EA4C304CC}" type="datetimeFigureOut">
              <a:rPr lang="en-US" dirty="0"/>
              <a:t>7/13/2016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3C6A301-0538-44EC-B09D-202E1042A48B}" type="datetimeFigureOut">
              <a:rPr lang="en-US" dirty="0"/>
              <a:t>7/13/2016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789574A-8875-45EF-8EA2-3CAA0F7ABC4C}" type="datetimeFigureOut">
              <a:rPr lang="en-US" dirty="0"/>
              <a:t>7/13/2016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7EF4D4C-5367-4C26-9E2B-D8088D7FCA81}" type="datetimeFigureOut">
              <a:rPr lang="en-US" dirty="0"/>
              <a:t>7/13/2016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91E96-98B0-4413-9547-46F3504108EF}" type="datetimeFigureOut">
              <a:rPr lang="en-US" dirty="0"/>
              <a:t>7/13/2016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C68B11-C5A8-448C-8CE9-B1A273C79CFC}" type="datetimeFigureOut">
              <a:rPr lang="en-US" dirty="0"/>
              <a:t>7/13/2016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616CA0-919D-4A49-9C8A-62FDFB3A5183}" type="datetimeFigureOut">
              <a:rPr lang="en-US" dirty="0"/>
              <a:t>7/13/2016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7E5644-1E61-4311-A31E-84CB9C7AA8A9}"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0298CD5-6C1E-4009-B41F-6DF62E31D3BE}" type="datetimeFigureOut">
              <a:rPr lang="en-US" dirty="0"/>
              <a:pPr/>
              <a:t>7/13/2016</a:t>
            </a:fld>
            <a:endParaRPr lang="en-US" dirty="0"/>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FAB73BC-B049-4115-A692-8D63A059BFB8}" type="slidenum">
              <a:rPr lang="en-US" dirty="0"/>
              <a:pPr/>
              <a:t>‹#›</a:t>
            </a:fld>
            <a:endParaRPr lang="en-US" dirty="0"/>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8" r:id="rId10"/>
    <p:sldLayoutId id="2147483659"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chart" Target="../charts/chart9.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4891" y="4960137"/>
            <a:ext cx="8134709" cy="1463040"/>
          </a:xfrm>
        </p:spPr>
        <p:txBody>
          <a:bodyPr>
            <a:normAutofit/>
          </a:bodyPr>
          <a:lstStyle/>
          <a:p>
            <a:r>
              <a:rPr lang="en-US" sz="4800" dirty="0" smtClean="0"/>
              <a:t>digging into the data</a:t>
            </a:r>
            <a:endParaRPr lang="en-US" sz="4800" dirty="0"/>
          </a:p>
        </p:txBody>
      </p:sp>
      <p:sp>
        <p:nvSpPr>
          <p:cNvPr id="3" name="Subtitle 2"/>
          <p:cNvSpPr>
            <a:spLocks noGrp="1"/>
          </p:cNvSpPr>
          <p:nvPr>
            <p:ph type="subTitle" idx="1"/>
          </p:nvPr>
        </p:nvSpPr>
        <p:spPr/>
        <p:txBody>
          <a:bodyPr/>
          <a:lstStyle/>
          <a:p>
            <a:pPr algn="ctr"/>
            <a:r>
              <a:rPr lang="en-US" dirty="0" smtClean="0"/>
              <a:t>7/27/16</a:t>
            </a:r>
          </a:p>
          <a:p>
            <a:pPr algn="ctr"/>
            <a:r>
              <a:rPr lang="en-US" dirty="0" smtClean="0"/>
              <a:t>Lassiter High School </a:t>
            </a:r>
          </a:p>
          <a:p>
            <a:pPr algn="ctr"/>
            <a:r>
              <a:rPr lang="en-US" dirty="0" smtClean="0"/>
              <a:t>Science Dept. </a:t>
            </a:r>
          </a:p>
          <a:p>
            <a:pPr algn="ctr"/>
            <a:r>
              <a:rPr lang="en-US" dirty="0" smtClean="0"/>
              <a:t>Teacher Kick-Off </a:t>
            </a:r>
          </a:p>
        </p:txBody>
      </p:sp>
    </p:spTree>
    <p:extLst>
      <p:ext uri="{BB962C8B-B14F-4D97-AF65-F5344CB8AC3E}">
        <p14:creationId xmlns:p14="http://schemas.microsoft.com/office/powerpoint/2010/main" val="1873733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End of course (EOC) tests</a:t>
            </a:r>
            <a:endParaRPr lang="en-US" dirty="0"/>
          </a:p>
        </p:txBody>
      </p:sp>
      <p:sp>
        <p:nvSpPr>
          <p:cNvPr id="3" name="Content Placeholder 2"/>
          <p:cNvSpPr>
            <a:spLocks noGrp="1"/>
          </p:cNvSpPr>
          <p:nvPr>
            <p:ph idx="1"/>
          </p:nvPr>
        </p:nvSpPr>
        <p:spPr>
          <a:xfrm>
            <a:off x="1024127" y="1820174"/>
            <a:ext cx="9720073" cy="4023360"/>
          </a:xfrm>
        </p:spPr>
        <p:txBody>
          <a:bodyPr/>
          <a:lstStyle/>
          <a:p>
            <a:pPr>
              <a:buFont typeface="Wingdings" panose="05000000000000000000" pitchFamily="2" charset="2"/>
              <a:buChar char="Ø"/>
            </a:pPr>
            <a:r>
              <a:rPr lang="en-US" dirty="0" smtClean="0"/>
              <a:t> How does Cobb compare to surrounding counties? </a:t>
            </a:r>
            <a:endParaRPr lang="en-US" dirty="0"/>
          </a:p>
        </p:txBody>
      </p:sp>
      <p:graphicFrame>
        <p:nvGraphicFramePr>
          <p:cNvPr id="5" name="Chart 4"/>
          <p:cNvGraphicFramePr>
            <a:graphicFrameLocks/>
          </p:cNvGraphicFramePr>
          <p:nvPr>
            <p:extLst>
              <p:ext uri="{D42A27DB-BD31-4B8C-83A1-F6EECF244321}">
                <p14:modId xmlns:p14="http://schemas.microsoft.com/office/powerpoint/2010/main" val="1831388173"/>
              </p:ext>
            </p:extLst>
          </p:nvPr>
        </p:nvGraphicFramePr>
        <p:xfrm>
          <a:off x="1888868" y="2335634"/>
          <a:ext cx="7990590" cy="4065587"/>
        </p:xfrm>
        <a:graphic>
          <a:graphicData uri="http://schemas.openxmlformats.org/drawingml/2006/chart">
            <c:chart xmlns:c="http://schemas.openxmlformats.org/drawingml/2006/chart" xmlns:r="http://schemas.openxmlformats.org/officeDocument/2006/relationships" r:id="rId2"/>
          </a:graphicData>
        </a:graphic>
      </p:graphicFrame>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710717" y="661804"/>
            <a:ext cx="2066968" cy="284605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7" name="5-Point Star 6"/>
          <p:cNvSpPr/>
          <p:nvPr/>
        </p:nvSpPr>
        <p:spPr>
          <a:xfrm>
            <a:off x="3145536" y="5843534"/>
            <a:ext cx="466344" cy="310896"/>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823704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can science contribute elsewhere?</a:t>
            </a:r>
            <a:endParaRPr lang="en-US" dirty="0"/>
          </a:p>
        </p:txBody>
      </p:sp>
      <p:sp>
        <p:nvSpPr>
          <p:cNvPr id="3" name="Content Placeholder 2"/>
          <p:cNvSpPr>
            <a:spLocks noGrp="1"/>
          </p:cNvSpPr>
          <p:nvPr>
            <p:ph idx="1"/>
          </p:nvPr>
        </p:nvSpPr>
        <p:spPr>
          <a:xfrm>
            <a:off x="1024127" y="2084832"/>
            <a:ext cx="9720073" cy="4023360"/>
          </a:xfrm>
        </p:spPr>
        <p:txBody>
          <a:bodyPr>
            <a:normAutofit/>
          </a:bodyPr>
          <a:lstStyle/>
          <a:p>
            <a:pPr>
              <a:buFont typeface="Wingdings" panose="05000000000000000000" pitchFamily="2" charset="2"/>
              <a:buChar char="Ø"/>
            </a:pPr>
            <a:r>
              <a:rPr lang="en-US" sz="3200" dirty="0" smtClean="0"/>
              <a:t> Now that we’ve looked at the Milestones EOC Biology test, which is a strength within our department, let’s look at other assessments our students are taking.</a:t>
            </a:r>
          </a:p>
          <a:p>
            <a:pPr marL="0" indent="0">
              <a:buNone/>
            </a:pPr>
            <a:endParaRPr lang="en-US" sz="3200" dirty="0" smtClean="0"/>
          </a:p>
          <a:p>
            <a:pPr>
              <a:buFont typeface="Wingdings" panose="05000000000000000000" pitchFamily="2" charset="2"/>
              <a:buChar char="Ø"/>
            </a:pPr>
            <a:r>
              <a:rPr lang="en-US" sz="3200" dirty="0"/>
              <a:t> </a:t>
            </a:r>
            <a:r>
              <a:rPr lang="en-US" sz="3200" dirty="0" smtClean="0"/>
              <a:t>Science instruction and learning can contribute to </a:t>
            </a:r>
            <a:r>
              <a:rPr lang="en-US" sz="3200" dirty="0" smtClean="0"/>
              <a:t>specific reading</a:t>
            </a:r>
            <a:r>
              <a:rPr lang="en-US" sz="3200" dirty="0" smtClean="0"/>
              <a:t>, writing, and math </a:t>
            </a:r>
            <a:r>
              <a:rPr lang="en-US" sz="3200" dirty="0" smtClean="0"/>
              <a:t>assessments </a:t>
            </a:r>
            <a:r>
              <a:rPr lang="en-US" sz="3200" dirty="0" smtClean="0"/>
              <a:t>as well as the PSAT, ACT, and SAT.</a:t>
            </a:r>
            <a:endParaRPr lang="en-US" sz="3200" dirty="0"/>
          </a:p>
        </p:txBody>
      </p:sp>
    </p:spTree>
    <p:extLst>
      <p:ext uri="{BB962C8B-B14F-4D97-AF65-F5344CB8AC3E}">
        <p14:creationId xmlns:p14="http://schemas.microsoft.com/office/powerpoint/2010/main" val="167960766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a:t>
            </a:r>
            <a:r>
              <a:rPr lang="en-US" baseline="30000" dirty="0" smtClean="0"/>
              <a:t>th</a:t>
            </a:r>
            <a:r>
              <a:rPr lang="en-US" dirty="0" smtClean="0"/>
              <a:t> Grade writing test</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449747881"/>
              </p:ext>
            </p:extLst>
          </p:nvPr>
        </p:nvGraphicFramePr>
        <p:xfrm>
          <a:off x="1690878" y="1732963"/>
          <a:ext cx="8386572" cy="4810125"/>
        </p:xfrm>
        <a:graphic>
          <a:graphicData uri="http://schemas.openxmlformats.org/drawingml/2006/chart">
            <c:chart xmlns:c="http://schemas.openxmlformats.org/drawingml/2006/chart" xmlns:r="http://schemas.openxmlformats.org/officeDocument/2006/relationships" r:id="rId2"/>
          </a:graphicData>
        </a:graphic>
      </p:graphicFrame>
      <p:sp>
        <p:nvSpPr>
          <p:cNvPr id="7" name="Left Arrow 6"/>
          <p:cNvSpPr/>
          <p:nvPr/>
        </p:nvSpPr>
        <p:spPr>
          <a:xfrm rot="18970374">
            <a:off x="9029699" y="3445387"/>
            <a:ext cx="2095500" cy="733425"/>
          </a:xfrm>
          <a:prstGeom prst="leftArrow">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p>
        </p:txBody>
      </p:sp>
      <p:sp>
        <p:nvSpPr>
          <p:cNvPr id="9" name="Rounded Rectangle 8"/>
          <p:cNvSpPr/>
          <p:nvPr/>
        </p:nvSpPr>
        <p:spPr>
          <a:xfrm>
            <a:off x="9653587" y="1965960"/>
            <a:ext cx="2447925" cy="124756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How can we help </a:t>
            </a:r>
            <a:r>
              <a:rPr lang="en-US" dirty="0" smtClean="0"/>
              <a:t>improve these </a:t>
            </a:r>
            <a:r>
              <a:rPr lang="en-US" dirty="0"/>
              <a:t>scores through our science classes?</a:t>
            </a:r>
          </a:p>
        </p:txBody>
      </p:sp>
    </p:spTree>
    <p:extLst>
      <p:ext uri="{BB962C8B-B14F-4D97-AF65-F5344CB8AC3E}">
        <p14:creationId xmlns:p14="http://schemas.microsoft.com/office/powerpoint/2010/main" val="87886380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 Testing – TWO Areas of improvement</a:t>
            </a:r>
            <a:endParaRPr lang="en-US" dirty="0"/>
          </a:p>
        </p:txBody>
      </p:sp>
      <p:sp>
        <p:nvSpPr>
          <p:cNvPr id="9" name="Text Placeholder 8"/>
          <p:cNvSpPr>
            <a:spLocks noGrp="1"/>
          </p:cNvSpPr>
          <p:nvPr>
            <p:ph type="body" idx="1"/>
          </p:nvPr>
        </p:nvSpPr>
        <p:spPr>
          <a:xfrm>
            <a:off x="402336" y="1810030"/>
            <a:ext cx="5322189" cy="822960"/>
          </a:xfrm>
        </p:spPr>
        <p:txBody>
          <a:bodyPr/>
          <a:lstStyle/>
          <a:p>
            <a:pPr algn="ctr"/>
            <a:r>
              <a:rPr lang="en-US" b="1" dirty="0" smtClean="0"/>
              <a:t>Number of students </a:t>
            </a:r>
            <a:r>
              <a:rPr lang="en-US" b="1" i="1" dirty="0" smtClean="0"/>
              <a:t>taking </a:t>
            </a:r>
            <a:r>
              <a:rPr lang="en-US" b="1" dirty="0" smtClean="0"/>
              <a:t>the AP exams	</a:t>
            </a:r>
            <a:endParaRPr lang="en-US" b="1" dirty="0"/>
          </a:p>
        </p:txBody>
      </p:sp>
      <p:sp>
        <p:nvSpPr>
          <p:cNvPr id="10" name="Text Placeholder 9"/>
          <p:cNvSpPr>
            <a:spLocks noGrp="1"/>
          </p:cNvSpPr>
          <p:nvPr>
            <p:ph type="body" sz="quarter" idx="3"/>
          </p:nvPr>
        </p:nvSpPr>
        <p:spPr>
          <a:xfrm>
            <a:off x="6236208" y="1673352"/>
            <a:ext cx="4754880" cy="822960"/>
          </a:xfrm>
        </p:spPr>
        <p:txBody>
          <a:bodyPr/>
          <a:lstStyle/>
          <a:p>
            <a:pPr algn="ctr"/>
            <a:r>
              <a:rPr lang="en-US" b="1" dirty="0" smtClean="0"/>
              <a:t>Improve student </a:t>
            </a:r>
            <a:r>
              <a:rPr lang="en-US" b="1" i="1" dirty="0" smtClean="0"/>
              <a:t>scores </a:t>
            </a:r>
            <a:r>
              <a:rPr lang="en-US" b="1" dirty="0" smtClean="0"/>
              <a:t>on AP exams</a:t>
            </a:r>
            <a:endParaRPr lang="en-US" b="1" dirty="0"/>
          </a:p>
        </p:txBody>
      </p:sp>
      <p:graphicFrame>
        <p:nvGraphicFramePr>
          <p:cNvPr id="5" name="Chart 4"/>
          <p:cNvGraphicFramePr>
            <a:graphicFrameLocks/>
          </p:cNvGraphicFramePr>
          <p:nvPr>
            <p:extLst>
              <p:ext uri="{D42A27DB-BD31-4B8C-83A1-F6EECF244321}">
                <p14:modId xmlns:p14="http://schemas.microsoft.com/office/powerpoint/2010/main" val="2852830645"/>
              </p:ext>
            </p:extLst>
          </p:nvPr>
        </p:nvGraphicFramePr>
        <p:xfrm>
          <a:off x="402336" y="2510588"/>
          <a:ext cx="5193792" cy="358444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2" name="Chart 11"/>
          <p:cNvGraphicFramePr>
            <a:graphicFrameLocks/>
          </p:cNvGraphicFramePr>
          <p:nvPr>
            <p:extLst>
              <p:ext uri="{D42A27DB-BD31-4B8C-83A1-F6EECF244321}">
                <p14:modId xmlns:p14="http://schemas.microsoft.com/office/powerpoint/2010/main" val="3421688248"/>
              </p:ext>
            </p:extLst>
          </p:nvPr>
        </p:nvGraphicFramePr>
        <p:xfrm>
          <a:off x="6062472" y="2510588"/>
          <a:ext cx="5102352" cy="3584448"/>
        </p:xfrm>
        <a:graphic>
          <a:graphicData uri="http://schemas.openxmlformats.org/drawingml/2006/chart">
            <c:chart xmlns:c="http://schemas.openxmlformats.org/drawingml/2006/chart" xmlns:r="http://schemas.openxmlformats.org/officeDocument/2006/relationships" r:id="rId3"/>
          </a:graphicData>
        </a:graphic>
      </p:graphicFrame>
      <p:sp>
        <p:nvSpPr>
          <p:cNvPr id="3" name="Left Arrow 2"/>
          <p:cNvSpPr/>
          <p:nvPr/>
        </p:nvSpPr>
        <p:spPr>
          <a:xfrm rot="19213033">
            <a:off x="10609603" y="3486150"/>
            <a:ext cx="1562100" cy="628650"/>
          </a:xfrm>
          <a:prstGeom prst="leftArrow">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dirty="0" smtClean="0"/>
              <a:t>Decrease</a:t>
            </a:r>
            <a:endParaRPr lang="en-US" dirty="0"/>
          </a:p>
        </p:txBody>
      </p:sp>
      <p:sp>
        <p:nvSpPr>
          <p:cNvPr id="8" name="Left Arrow 7"/>
          <p:cNvSpPr/>
          <p:nvPr/>
        </p:nvSpPr>
        <p:spPr>
          <a:xfrm rot="2567599">
            <a:off x="5040925" y="5581650"/>
            <a:ext cx="1562100" cy="628650"/>
          </a:xfrm>
          <a:prstGeom prst="leftArrow">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dirty="0" smtClean="0"/>
              <a:t>Decrease</a:t>
            </a:r>
            <a:endParaRPr lang="en-US" dirty="0"/>
          </a:p>
        </p:txBody>
      </p:sp>
    </p:spTree>
    <p:extLst>
      <p:ext uri="{BB962C8B-B14F-4D97-AF65-F5344CB8AC3E}">
        <p14:creationId xmlns:p14="http://schemas.microsoft.com/office/powerpoint/2010/main" val="304429659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PSAT Testing</a:t>
            </a:r>
            <a:endParaRPr lang="en-US" dirty="0"/>
          </a:p>
        </p:txBody>
      </p:sp>
      <p:sp>
        <p:nvSpPr>
          <p:cNvPr id="3" name="Content Placeholder 2"/>
          <p:cNvSpPr>
            <a:spLocks noGrp="1"/>
          </p:cNvSpPr>
          <p:nvPr>
            <p:ph idx="1"/>
          </p:nvPr>
        </p:nvSpPr>
        <p:spPr>
          <a:xfrm>
            <a:off x="1024128" y="1837944"/>
            <a:ext cx="9720073" cy="4023360"/>
          </a:xfrm>
        </p:spPr>
        <p:txBody>
          <a:bodyPr/>
          <a:lstStyle/>
          <a:p>
            <a:pPr>
              <a:buFont typeface="Wingdings" panose="05000000000000000000" pitchFamily="2" charset="2"/>
              <a:buChar char="Ø"/>
            </a:pPr>
            <a:r>
              <a:rPr lang="en-US" dirty="0" smtClean="0"/>
              <a:t> The new PSAT was launched in the spring of 2015 and we have not been able to analyze this data </a:t>
            </a:r>
            <a:r>
              <a:rPr lang="en-US" dirty="0" smtClean="0"/>
              <a:t>yet, </a:t>
            </a:r>
            <a:r>
              <a:rPr lang="en-US" dirty="0" smtClean="0"/>
              <a:t>but prior to this test, our students were still struggling with the writing portion. </a:t>
            </a:r>
            <a:endParaRPr lang="en-US" dirty="0"/>
          </a:p>
        </p:txBody>
      </p:sp>
      <p:graphicFrame>
        <p:nvGraphicFramePr>
          <p:cNvPr id="4" name="Chart 3"/>
          <p:cNvGraphicFramePr>
            <a:graphicFrameLocks/>
          </p:cNvGraphicFramePr>
          <p:nvPr>
            <p:extLst>
              <p:ext uri="{D42A27DB-BD31-4B8C-83A1-F6EECF244321}">
                <p14:modId xmlns:p14="http://schemas.microsoft.com/office/powerpoint/2010/main" val="720034204"/>
              </p:ext>
            </p:extLst>
          </p:nvPr>
        </p:nvGraphicFramePr>
        <p:xfrm>
          <a:off x="3081147" y="2649093"/>
          <a:ext cx="6720078" cy="3835908"/>
        </p:xfrm>
        <a:graphic>
          <a:graphicData uri="http://schemas.openxmlformats.org/drawingml/2006/chart">
            <c:chart xmlns:c="http://schemas.openxmlformats.org/drawingml/2006/chart" xmlns:r="http://schemas.openxmlformats.org/officeDocument/2006/relationships" r:id="rId2"/>
          </a:graphicData>
        </a:graphic>
      </p:graphicFrame>
      <p:sp>
        <p:nvSpPr>
          <p:cNvPr id="5" name="Left Arrow 4"/>
          <p:cNvSpPr/>
          <p:nvPr/>
        </p:nvSpPr>
        <p:spPr>
          <a:xfrm rot="765085">
            <a:off x="9097042" y="4024312"/>
            <a:ext cx="2351342" cy="638175"/>
          </a:xfrm>
          <a:prstGeom prst="leftArrow">
            <a:avLst/>
          </a:prstGeom>
        </p:spPr>
        <p:style>
          <a:lnRef idx="2">
            <a:schemeClr val="accent5">
              <a:shade val="50000"/>
            </a:schemeClr>
          </a:lnRef>
          <a:fillRef idx="1">
            <a:schemeClr val="accent5"/>
          </a:fillRef>
          <a:effectRef idx="0">
            <a:schemeClr val="accent5"/>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sz="1200" b="1" dirty="0" smtClean="0"/>
              <a:t>Room for improvement here</a:t>
            </a:r>
            <a:endParaRPr lang="en-US" sz="1200" b="1" dirty="0"/>
          </a:p>
        </p:txBody>
      </p:sp>
    </p:spTree>
    <p:extLst>
      <p:ext uri="{BB962C8B-B14F-4D97-AF65-F5344CB8AC3E}">
        <p14:creationId xmlns:p14="http://schemas.microsoft.com/office/powerpoint/2010/main" val="378652121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 Testing</a:t>
            </a:r>
            <a:endParaRPr lang="en-US" dirty="0"/>
          </a:p>
        </p:txBody>
      </p:sp>
      <p:sp>
        <p:nvSpPr>
          <p:cNvPr id="3" name="Content Placeholder 2"/>
          <p:cNvSpPr>
            <a:spLocks noGrp="1"/>
          </p:cNvSpPr>
          <p:nvPr>
            <p:ph idx="1"/>
          </p:nvPr>
        </p:nvSpPr>
        <p:spPr>
          <a:xfrm>
            <a:off x="1024128" y="1737360"/>
            <a:ext cx="9720073" cy="4023360"/>
          </a:xfrm>
        </p:spPr>
        <p:txBody>
          <a:bodyPr/>
          <a:lstStyle/>
          <a:p>
            <a:pPr>
              <a:buFont typeface="Wingdings" panose="05000000000000000000" pitchFamily="2" charset="2"/>
              <a:buChar char="Ø"/>
            </a:pPr>
            <a:r>
              <a:rPr lang="en-US" dirty="0" smtClean="0"/>
              <a:t> Students have continued to demonstrate a consistent increase in overall ACT scores.</a:t>
            </a:r>
          </a:p>
          <a:p>
            <a:pPr>
              <a:buFont typeface="Wingdings" panose="05000000000000000000" pitchFamily="2" charset="2"/>
              <a:buChar char="Ø"/>
            </a:pPr>
            <a:r>
              <a:rPr lang="en-US" dirty="0"/>
              <a:t> </a:t>
            </a:r>
            <a:r>
              <a:rPr lang="en-US" dirty="0" smtClean="0"/>
              <a:t>It is </a:t>
            </a:r>
            <a:r>
              <a:rPr lang="en-US" b="1" i="1" dirty="0" smtClean="0"/>
              <a:t>essential</a:t>
            </a:r>
            <a:r>
              <a:rPr lang="en-US" dirty="0" smtClean="0"/>
              <a:t> that we keep implementing ACT practice test science questions into our courses to continue this upward </a:t>
            </a:r>
            <a:r>
              <a:rPr lang="en-US" dirty="0" smtClean="0"/>
              <a:t>trend!</a:t>
            </a:r>
            <a:endParaRPr lang="en-US" dirty="0"/>
          </a:p>
        </p:txBody>
      </p:sp>
      <p:graphicFrame>
        <p:nvGraphicFramePr>
          <p:cNvPr id="4" name="Chart 3"/>
          <p:cNvGraphicFramePr>
            <a:graphicFrameLocks/>
          </p:cNvGraphicFramePr>
          <p:nvPr>
            <p:extLst>
              <p:ext uri="{D42A27DB-BD31-4B8C-83A1-F6EECF244321}">
                <p14:modId xmlns:p14="http://schemas.microsoft.com/office/powerpoint/2010/main" val="3388996622"/>
              </p:ext>
            </p:extLst>
          </p:nvPr>
        </p:nvGraphicFramePr>
        <p:xfrm>
          <a:off x="2895600" y="3072384"/>
          <a:ext cx="5846064" cy="3566160"/>
        </p:xfrm>
        <a:graphic>
          <a:graphicData uri="http://schemas.openxmlformats.org/drawingml/2006/chart">
            <c:chart xmlns:c="http://schemas.openxmlformats.org/drawingml/2006/chart" xmlns:r="http://schemas.openxmlformats.org/officeDocument/2006/relationships" r:id="rId2"/>
          </a:graphicData>
        </a:graphic>
      </p:graphicFrame>
      <p:sp>
        <p:nvSpPr>
          <p:cNvPr id="5" name="Smiley Face 4"/>
          <p:cNvSpPr/>
          <p:nvPr/>
        </p:nvSpPr>
        <p:spPr>
          <a:xfrm>
            <a:off x="8391525" y="3525202"/>
            <a:ext cx="514350" cy="447675"/>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7126821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sat Testing</a:t>
            </a:r>
            <a:endParaRPr lang="en-US" dirty="0"/>
          </a:p>
        </p:txBody>
      </p:sp>
      <p:sp>
        <p:nvSpPr>
          <p:cNvPr id="3" name="Content Placeholder 2"/>
          <p:cNvSpPr>
            <a:spLocks noGrp="1"/>
          </p:cNvSpPr>
          <p:nvPr>
            <p:ph idx="1"/>
          </p:nvPr>
        </p:nvSpPr>
        <p:spPr>
          <a:xfrm>
            <a:off x="1024128" y="1661160"/>
            <a:ext cx="9720073" cy="4023360"/>
          </a:xfrm>
        </p:spPr>
        <p:txBody>
          <a:bodyPr/>
          <a:lstStyle/>
          <a:p>
            <a:pPr>
              <a:buFont typeface="Wingdings" panose="05000000000000000000" pitchFamily="2" charset="2"/>
              <a:buChar char="Ø"/>
            </a:pPr>
            <a:r>
              <a:rPr lang="en-US" dirty="0" smtClean="0"/>
              <a:t> Students have continued to demonstrate a consistent increase in overall SAT scores.</a:t>
            </a:r>
          </a:p>
          <a:p>
            <a:pPr>
              <a:buFont typeface="Wingdings" panose="05000000000000000000" pitchFamily="2" charset="2"/>
              <a:buChar char="Ø"/>
            </a:pPr>
            <a:r>
              <a:rPr lang="en-US" dirty="0" smtClean="0"/>
              <a:t> With the new SAT format in 2016, students are now expected to demonstrate deeper critical thinking, better problem solving, and improved writing abilities. </a:t>
            </a:r>
          </a:p>
          <a:p>
            <a:pPr>
              <a:buFont typeface="Wingdings" panose="05000000000000000000" pitchFamily="2" charset="2"/>
              <a:buChar char="Ø"/>
            </a:pPr>
            <a:r>
              <a:rPr lang="en-US" dirty="0"/>
              <a:t> </a:t>
            </a:r>
            <a:r>
              <a:rPr lang="en-US" dirty="0" smtClean="0"/>
              <a:t>We must continue to teach and refine these skills in our students in the classroom.</a:t>
            </a:r>
            <a:endParaRPr lang="en-US" dirty="0"/>
          </a:p>
        </p:txBody>
      </p:sp>
      <p:graphicFrame>
        <p:nvGraphicFramePr>
          <p:cNvPr id="5" name="Chart 4"/>
          <p:cNvGraphicFramePr>
            <a:graphicFrameLocks/>
          </p:cNvGraphicFramePr>
          <p:nvPr>
            <p:extLst>
              <p:ext uri="{D42A27DB-BD31-4B8C-83A1-F6EECF244321}">
                <p14:modId xmlns:p14="http://schemas.microsoft.com/office/powerpoint/2010/main" val="608012524"/>
              </p:ext>
            </p:extLst>
          </p:nvPr>
        </p:nvGraphicFramePr>
        <p:xfrm>
          <a:off x="3438525" y="3457574"/>
          <a:ext cx="5410200" cy="3190875"/>
        </p:xfrm>
        <a:graphic>
          <a:graphicData uri="http://schemas.openxmlformats.org/drawingml/2006/chart">
            <c:chart xmlns:c="http://schemas.openxmlformats.org/drawingml/2006/chart" xmlns:r="http://schemas.openxmlformats.org/officeDocument/2006/relationships" r:id="rId2"/>
          </a:graphicData>
        </a:graphic>
      </p:graphicFrame>
      <p:sp>
        <p:nvSpPr>
          <p:cNvPr id="4" name="Cloud 3"/>
          <p:cNvSpPr/>
          <p:nvPr/>
        </p:nvSpPr>
        <p:spPr>
          <a:xfrm>
            <a:off x="9015222" y="3452811"/>
            <a:ext cx="2295525" cy="1600200"/>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Great upward trend in SAT scores!!!</a:t>
            </a:r>
            <a:endParaRPr lang="en-US" dirty="0"/>
          </a:p>
        </p:txBody>
      </p:sp>
    </p:spTree>
    <p:extLst>
      <p:ext uri="{BB962C8B-B14F-4D97-AF65-F5344CB8AC3E}">
        <p14:creationId xmlns:p14="http://schemas.microsoft.com/office/powerpoint/2010/main" val="214216501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Food for thought</a:t>
            </a:r>
            <a:endParaRPr lang="en-US" dirty="0"/>
          </a:p>
        </p:txBody>
      </p:sp>
      <p:sp>
        <p:nvSpPr>
          <p:cNvPr id="3" name="Content Placeholder 2"/>
          <p:cNvSpPr>
            <a:spLocks noGrp="1"/>
          </p:cNvSpPr>
          <p:nvPr>
            <p:ph idx="1"/>
          </p:nvPr>
        </p:nvSpPr>
        <p:spPr>
          <a:xfrm>
            <a:off x="1024128" y="1938528"/>
            <a:ext cx="9720073" cy="4023360"/>
          </a:xfrm>
        </p:spPr>
        <p:txBody>
          <a:bodyPr>
            <a:normAutofit/>
          </a:bodyPr>
          <a:lstStyle/>
          <a:p>
            <a:pPr>
              <a:buFont typeface="Wingdings" panose="05000000000000000000" pitchFamily="2" charset="2"/>
              <a:buChar char="Ø"/>
            </a:pPr>
            <a:r>
              <a:rPr lang="en-US" sz="2800" dirty="0" smtClean="0"/>
              <a:t> We’ve looked at all these different tests and our students scores, but some of you may be thinking </a:t>
            </a:r>
            <a:r>
              <a:rPr lang="en-US" sz="2800" b="1" i="1" dirty="0" smtClean="0">
                <a:solidFill>
                  <a:schemeClr val="accent5"/>
                </a:solidFill>
              </a:rPr>
              <a:t>“I teach </a:t>
            </a:r>
            <a:r>
              <a:rPr lang="en-US" sz="2800" b="1" i="1" dirty="0" smtClean="0">
                <a:solidFill>
                  <a:schemeClr val="accent5"/>
                </a:solidFill>
              </a:rPr>
              <a:t>science and </a:t>
            </a:r>
            <a:r>
              <a:rPr lang="en-US" sz="2800" b="1" i="1" dirty="0" smtClean="0">
                <a:solidFill>
                  <a:schemeClr val="accent5"/>
                </a:solidFill>
              </a:rPr>
              <a:t>my scores are </a:t>
            </a:r>
            <a:r>
              <a:rPr lang="en-US" sz="2800" b="1" i="1" dirty="0" smtClean="0">
                <a:solidFill>
                  <a:schemeClr val="accent5"/>
                </a:solidFill>
              </a:rPr>
              <a:t>great! Why </a:t>
            </a:r>
            <a:r>
              <a:rPr lang="en-US" sz="2800" b="1" i="1" dirty="0" smtClean="0">
                <a:solidFill>
                  <a:schemeClr val="accent5"/>
                </a:solidFill>
              </a:rPr>
              <a:t>should I </a:t>
            </a:r>
            <a:r>
              <a:rPr lang="en-US" sz="2800" b="1" i="1" dirty="0" smtClean="0">
                <a:solidFill>
                  <a:schemeClr val="accent5"/>
                </a:solidFill>
              </a:rPr>
              <a:t>care abou</a:t>
            </a:r>
            <a:r>
              <a:rPr lang="en-US" sz="2800" b="1" i="1" dirty="0" smtClean="0">
                <a:solidFill>
                  <a:schemeClr val="accent5"/>
                </a:solidFill>
              </a:rPr>
              <a:t>t these other tests</a:t>
            </a:r>
            <a:r>
              <a:rPr lang="en-US" sz="2800" b="1" i="1" dirty="0" smtClean="0">
                <a:solidFill>
                  <a:schemeClr val="accent5"/>
                </a:solidFill>
              </a:rPr>
              <a:t>?”</a:t>
            </a:r>
            <a:endParaRPr lang="en-US" sz="2800" b="1" i="1" dirty="0" smtClean="0">
              <a:solidFill>
                <a:schemeClr val="accent5"/>
              </a:solidFill>
            </a:endParaRPr>
          </a:p>
          <a:p>
            <a:pPr>
              <a:buFont typeface="Wingdings" panose="05000000000000000000" pitchFamily="2" charset="2"/>
              <a:buChar char="Ø"/>
            </a:pPr>
            <a:r>
              <a:rPr lang="en-US" sz="2800" i="1" dirty="0">
                <a:solidFill>
                  <a:schemeClr val="accent2"/>
                </a:solidFill>
              </a:rPr>
              <a:t> </a:t>
            </a:r>
            <a:r>
              <a:rPr lang="en-US" sz="2800" dirty="0" smtClean="0">
                <a:solidFill>
                  <a:schemeClr val="accent2"/>
                </a:solidFill>
              </a:rPr>
              <a:t>The reality is, many students will pursue subjects other than </a:t>
            </a:r>
            <a:r>
              <a:rPr lang="en-US" sz="2800" dirty="0" smtClean="0">
                <a:solidFill>
                  <a:schemeClr val="accent2"/>
                </a:solidFill>
              </a:rPr>
              <a:t>science! </a:t>
            </a:r>
            <a:r>
              <a:rPr lang="en-US" sz="2800" dirty="0" smtClean="0">
                <a:solidFill>
                  <a:schemeClr val="accent2"/>
                </a:solidFill>
              </a:rPr>
              <a:t>Plus,</a:t>
            </a:r>
            <a:r>
              <a:rPr lang="en-US" sz="2800" dirty="0" smtClean="0">
                <a:solidFill>
                  <a:schemeClr val="accent2"/>
                </a:solidFill>
              </a:rPr>
              <a:t> </a:t>
            </a:r>
            <a:r>
              <a:rPr lang="en-US" sz="2800" dirty="0" smtClean="0">
                <a:solidFill>
                  <a:schemeClr val="accent2"/>
                </a:solidFill>
              </a:rPr>
              <a:t>colleges like to see well-rounded students who perform well in </a:t>
            </a:r>
            <a:r>
              <a:rPr lang="en-US" sz="2800" i="1" dirty="0" smtClean="0">
                <a:solidFill>
                  <a:schemeClr val="accent2"/>
                </a:solidFill>
              </a:rPr>
              <a:t>all </a:t>
            </a:r>
            <a:r>
              <a:rPr lang="en-US" sz="2800" dirty="0" smtClean="0">
                <a:solidFill>
                  <a:schemeClr val="accent2"/>
                </a:solidFill>
              </a:rPr>
              <a:t>subjects!</a:t>
            </a:r>
          </a:p>
          <a:p>
            <a:pPr>
              <a:buFont typeface="Wingdings" panose="05000000000000000000" pitchFamily="2" charset="2"/>
              <a:buChar char="Ø"/>
            </a:pPr>
            <a:r>
              <a:rPr lang="en-US" sz="2800" dirty="0"/>
              <a:t> </a:t>
            </a:r>
            <a:r>
              <a:rPr lang="en-US" sz="2800" dirty="0" smtClean="0"/>
              <a:t>We need to focus on </a:t>
            </a:r>
            <a:r>
              <a:rPr lang="en-US" sz="2800" b="1" dirty="0" smtClean="0">
                <a:solidFill>
                  <a:schemeClr val="accent5"/>
                </a:solidFill>
              </a:rPr>
              <a:t>literacy strategies </a:t>
            </a:r>
            <a:r>
              <a:rPr lang="en-US" sz="2800" dirty="0" smtClean="0"/>
              <a:t>in our science courses which will not only improve the data for our courses, but will have a positive impact on schoolwide data for all assessments.</a:t>
            </a:r>
            <a:endParaRPr lang="en-US" sz="2800" dirty="0"/>
          </a:p>
        </p:txBody>
      </p:sp>
    </p:spTree>
    <p:extLst>
      <p:ext uri="{BB962C8B-B14F-4D97-AF65-F5344CB8AC3E}">
        <p14:creationId xmlns:p14="http://schemas.microsoft.com/office/powerpoint/2010/main" val="318787782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s://pixabay.com/static/uploads/photo/2015/02/05/09/09/homework-624735_960_72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76218" y="4215640"/>
            <a:ext cx="3115782" cy="264236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smtClean="0"/>
              <a:t>Your turn</a:t>
            </a:r>
            <a:endParaRPr lang="en-US" dirty="0"/>
          </a:p>
        </p:txBody>
      </p:sp>
      <p:sp>
        <p:nvSpPr>
          <p:cNvPr id="3" name="Content Placeholder 2"/>
          <p:cNvSpPr>
            <a:spLocks noGrp="1"/>
          </p:cNvSpPr>
          <p:nvPr>
            <p:ph idx="1"/>
          </p:nvPr>
        </p:nvSpPr>
        <p:spPr>
          <a:xfrm>
            <a:off x="1024128" y="1716657"/>
            <a:ext cx="8577071" cy="4592703"/>
          </a:xfrm>
        </p:spPr>
        <p:txBody>
          <a:bodyPr>
            <a:normAutofit/>
          </a:bodyPr>
          <a:lstStyle/>
          <a:p>
            <a:pPr>
              <a:buFont typeface="Wingdings" panose="05000000000000000000" pitchFamily="2" charset="2"/>
              <a:buChar char="Ø"/>
            </a:pPr>
            <a:r>
              <a:rPr lang="en-US" sz="2800" dirty="0" smtClean="0"/>
              <a:t> Think of a literacy strategy (or other general strategy) that you will </a:t>
            </a:r>
            <a:r>
              <a:rPr lang="en-US" sz="2800" b="1" i="1" dirty="0" smtClean="0">
                <a:solidFill>
                  <a:schemeClr val="accent5"/>
                </a:solidFill>
              </a:rPr>
              <a:t>commit to implementing </a:t>
            </a:r>
            <a:r>
              <a:rPr lang="en-US" sz="2800" dirty="0" smtClean="0"/>
              <a:t>in your classroom this school year.</a:t>
            </a:r>
          </a:p>
          <a:p>
            <a:pPr>
              <a:buFont typeface="Wingdings" panose="05000000000000000000" pitchFamily="2" charset="2"/>
              <a:buChar char="Ø"/>
            </a:pPr>
            <a:r>
              <a:rPr lang="en-US" sz="2800" dirty="0"/>
              <a:t> </a:t>
            </a:r>
            <a:r>
              <a:rPr lang="en-US" sz="2800" b="1" i="1" dirty="0" smtClean="0">
                <a:solidFill>
                  <a:srgbClr val="FF0000"/>
                </a:solidFill>
              </a:rPr>
              <a:t>Be prepared to report your idea to the rest of the department in 15 minutes.</a:t>
            </a:r>
          </a:p>
          <a:p>
            <a:pPr>
              <a:buFont typeface="Wingdings" panose="05000000000000000000" pitchFamily="2" charset="2"/>
              <a:buChar char="Ø"/>
            </a:pPr>
            <a:r>
              <a:rPr lang="en-US" sz="2800" dirty="0" smtClean="0"/>
              <a:t> Each of you will </a:t>
            </a:r>
            <a:r>
              <a:rPr lang="en-US" sz="2800" b="1" i="1" dirty="0" smtClean="0">
                <a:solidFill>
                  <a:schemeClr val="accent2"/>
                </a:solidFill>
              </a:rPr>
              <a:t>keep data on your chosen strategy </a:t>
            </a:r>
            <a:r>
              <a:rPr lang="en-US" sz="2800" dirty="0" smtClean="0"/>
              <a:t>this school year and we will have a culminating discussion at the end of the year during post-planning. </a:t>
            </a:r>
            <a:endParaRPr lang="en-US" sz="2800" dirty="0"/>
          </a:p>
        </p:txBody>
      </p:sp>
      <p:pic>
        <p:nvPicPr>
          <p:cNvPr id="2052" name="Picture 4" descr="https://pixabay.com/static/uploads/photo/2016/05/31/07/46/clock-1426339_960_720.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15299" y="122232"/>
            <a:ext cx="1962600" cy="1962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343565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10492136" cy="1499616"/>
          </a:xfrm>
        </p:spPr>
        <p:txBody>
          <a:bodyPr/>
          <a:lstStyle/>
          <a:p>
            <a:r>
              <a:rPr lang="en-US" dirty="0" smtClean="0"/>
              <a:t>Welcome back to the 2016-2017 school year!	</a:t>
            </a:r>
            <a:endParaRPr lang="en-US" dirty="0"/>
          </a:p>
        </p:txBody>
      </p:sp>
      <p:sp>
        <p:nvSpPr>
          <p:cNvPr id="3" name="Content Placeholder 2"/>
          <p:cNvSpPr>
            <a:spLocks noGrp="1"/>
          </p:cNvSpPr>
          <p:nvPr>
            <p:ph idx="1"/>
          </p:nvPr>
        </p:nvSpPr>
        <p:spPr/>
        <p:txBody>
          <a:bodyPr/>
          <a:lstStyle/>
          <a:p>
            <a:r>
              <a:rPr lang="en-US" dirty="0" smtClean="0"/>
              <a:t>As we kick off this new school year, let’s take some time to delve into the data of our students and make a plan to make this the best school year yet!</a:t>
            </a:r>
          </a:p>
          <a:p>
            <a:endParaRPr lang="en-US" dirty="0" smtClean="0"/>
          </a:p>
          <a:p>
            <a:r>
              <a:rPr lang="en-US" dirty="0" smtClean="0"/>
              <a:t>The majority of our students are already performing at or above proficiency on many district, state, and nationwide assessments, </a:t>
            </a:r>
            <a:r>
              <a:rPr lang="en-US" dirty="0" smtClean="0"/>
              <a:t>but…</a:t>
            </a:r>
            <a:r>
              <a:rPr lang="en-US" b="1" i="1" dirty="0" smtClean="0"/>
              <a:t>how </a:t>
            </a:r>
            <a:r>
              <a:rPr lang="en-US" b="1" i="1" dirty="0" smtClean="0"/>
              <a:t>can we move more students into the above proficiency category?</a:t>
            </a:r>
          </a:p>
          <a:p>
            <a:endParaRPr lang="en-US" b="1" i="1" dirty="0" smtClean="0"/>
          </a:p>
          <a:p>
            <a:r>
              <a:rPr lang="en-US" dirty="0" smtClean="0"/>
              <a:t>Keep this question in mind as we progress through this presentation.</a:t>
            </a:r>
            <a:endParaRPr lang="en-US" dirty="0"/>
          </a:p>
        </p:txBody>
      </p:sp>
    </p:spTree>
    <p:extLst>
      <p:ext uri="{BB962C8B-B14F-4D97-AF65-F5344CB8AC3E}">
        <p14:creationId xmlns:p14="http://schemas.microsoft.com/office/powerpoint/2010/main" val="10743333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Demographics</a:t>
            </a:r>
            <a:endParaRPr lang="en-US" dirty="0"/>
          </a:p>
        </p:txBody>
      </p:sp>
      <p:sp>
        <p:nvSpPr>
          <p:cNvPr id="3" name="Content Placeholder 2"/>
          <p:cNvSpPr>
            <a:spLocks noGrp="1"/>
          </p:cNvSpPr>
          <p:nvPr>
            <p:ph idx="1"/>
          </p:nvPr>
        </p:nvSpPr>
        <p:spPr>
          <a:xfrm>
            <a:off x="1024128" y="1874520"/>
            <a:ext cx="10253472" cy="4023360"/>
          </a:xfrm>
        </p:spPr>
        <p:txBody>
          <a:bodyPr>
            <a:normAutofit/>
          </a:bodyPr>
          <a:lstStyle/>
          <a:p>
            <a:r>
              <a:rPr lang="en-US" sz="3200" i="1" dirty="0" smtClean="0"/>
              <a:t>Before we start reviewing assessments, lets look at our students.</a:t>
            </a:r>
            <a:endParaRPr lang="en-US" sz="3200" i="1" dirty="0"/>
          </a:p>
        </p:txBody>
      </p:sp>
      <p:graphicFrame>
        <p:nvGraphicFramePr>
          <p:cNvPr id="5" name="Chart 4"/>
          <p:cNvGraphicFramePr>
            <a:graphicFrameLocks/>
          </p:cNvGraphicFramePr>
          <p:nvPr>
            <p:extLst>
              <p:ext uri="{D42A27DB-BD31-4B8C-83A1-F6EECF244321}">
                <p14:modId xmlns:p14="http://schemas.microsoft.com/office/powerpoint/2010/main" val="981603785"/>
              </p:ext>
            </p:extLst>
          </p:nvPr>
        </p:nvGraphicFramePr>
        <p:xfrm>
          <a:off x="1024128" y="2516743"/>
          <a:ext cx="6980936" cy="3840480"/>
        </p:xfrm>
        <a:graphic>
          <a:graphicData uri="http://schemas.openxmlformats.org/drawingml/2006/chart">
            <c:chart xmlns:c="http://schemas.openxmlformats.org/drawingml/2006/chart" xmlns:r="http://schemas.openxmlformats.org/officeDocument/2006/relationships" r:id="rId3"/>
          </a:graphicData>
        </a:graphic>
      </p:graphicFrame>
      <p:sp>
        <p:nvSpPr>
          <p:cNvPr id="4" name="Explosion 2 3"/>
          <p:cNvSpPr/>
          <p:nvPr/>
        </p:nvSpPr>
        <p:spPr>
          <a:xfrm>
            <a:off x="8005064" y="2753020"/>
            <a:ext cx="4039515" cy="2476671"/>
          </a:xfrm>
          <a:prstGeom prst="irregularSeal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t>Our demographics have stayed constant…but expect some changes this year!</a:t>
            </a:r>
            <a:endParaRPr lang="en-US" sz="1400" b="1" dirty="0"/>
          </a:p>
        </p:txBody>
      </p:sp>
    </p:spTree>
    <p:extLst>
      <p:ext uri="{BB962C8B-B14F-4D97-AF65-F5344CB8AC3E}">
        <p14:creationId xmlns:p14="http://schemas.microsoft.com/office/powerpoint/2010/main" val="5235924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enrollment</a:t>
            </a:r>
            <a:endParaRPr lang="en-US" dirty="0"/>
          </a:p>
        </p:txBody>
      </p:sp>
      <p:sp>
        <p:nvSpPr>
          <p:cNvPr id="3" name="Content Placeholder 2"/>
          <p:cNvSpPr>
            <a:spLocks noGrp="1"/>
          </p:cNvSpPr>
          <p:nvPr>
            <p:ph idx="1"/>
          </p:nvPr>
        </p:nvSpPr>
        <p:spPr>
          <a:xfrm>
            <a:off x="1024128" y="1865376"/>
            <a:ext cx="10253472" cy="4023360"/>
          </a:xfrm>
        </p:spPr>
        <p:txBody>
          <a:bodyPr>
            <a:normAutofit/>
          </a:bodyPr>
          <a:lstStyle/>
          <a:p>
            <a:r>
              <a:rPr lang="en-US" sz="3200" i="1" dirty="0" smtClean="0"/>
              <a:t>Before we start reviewing assessments, lets look at our students.</a:t>
            </a:r>
            <a:endParaRPr lang="en-US" sz="3200" i="1" dirty="0"/>
          </a:p>
        </p:txBody>
      </p:sp>
      <p:graphicFrame>
        <p:nvGraphicFramePr>
          <p:cNvPr id="5" name="Chart 4"/>
          <p:cNvGraphicFramePr>
            <a:graphicFrameLocks/>
          </p:cNvGraphicFramePr>
          <p:nvPr>
            <p:extLst>
              <p:ext uri="{D42A27DB-BD31-4B8C-83A1-F6EECF244321}">
                <p14:modId xmlns:p14="http://schemas.microsoft.com/office/powerpoint/2010/main" val="2552345719"/>
              </p:ext>
            </p:extLst>
          </p:nvPr>
        </p:nvGraphicFramePr>
        <p:xfrm>
          <a:off x="2345944" y="2624328"/>
          <a:ext cx="6980936" cy="384048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2198213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to Expect in 2016?</a:t>
            </a:r>
            <a:endParaRPr lang="en-US" dirty="0"/>
          </a:p>
        </p:txBody>
      </p:sp>
      <p:sp>
        <p:nvSpPr>
          <p:cNvPr id="3" name="Content Placeholder 2"/>
          <p:cNvSpPr>
            <a:spLocks noGrp="1"/>
          </p:cNvSpPr>
          <p:nvPr>
            <p:ph idx="1"/>
          </p:nvPr>
        </p:nvSpPr>
        <p:spPr>
          <a:xfrm>
            <a:off x="1024128" y="1820174"/>
            <a:ext cx="9720073" cy="4023360"/>
          </a:xfrm>
        </p:spPr>
        <p:txBody>
          <a:bodyPr>
            <a:normAutofit/>
          </a:bodyPr>
          <a:lstStyle/>
          <a:p>
            <a:pPr>
              <a:buFont typeface="Wingdings" panose="05000000000000000000" pitchFamily="2" charset="2"/>
              <a:buChar char="Ø"/>
            </a:pPr>
            <a:r>
              <a:rPr lang="en-US" sz="2400" dirty="0"/>
              <a:t> </a:t>
            </a:r>
            <a:r>
              <a:rPr lang="en-US" sz="2400" dirty="0" smtClean="0"/>
              <a:t>More school of choice and transfer students</a:t>
            </a:r>
          </a:p>
          <a:p>
            <a:pPr>
              <a:buFont typeface="Wingdings" panose="05000000000000000000" pitchFamily="2" charset="2"/>
              <a:buChar char="Ø"/>
            </a:pPr>
            <a:r>
              <a:rPr lang="en-US" sz="2400" dirty="0"/>
              <a:t> </a:t>
            </a:r>
            <a:r>
              <a:rPr lang="en-US" sz="2400" dirty="0" smtClean="0"/>
              <a:t>STEM program alone has 41 students from outside of district</a:t>
            </a:r>
          </a:p>
          <a:p>
            <a:pPr>
              <a:buFont typeface="Wingdings" panose="05000000000000000000" pitchFamily="2" charset="2"/>
              <a:buChar char="Ø"/>
            </a:pPr>
            <a:r>
              <a:rPr lang="en-US" sz="2400" dirty="0"/>
              <a:t> </a:t>
            </a:r>
            <a:r>
              <a:rPr lang="en-US" sz="2400" dirty="0" smtClean="0"/>
              <a:t>Increase in local housing is also contributing to increasing enrollment</a:t>
            </a:r>
          </a:p>
          <a:p>
            <a:pPr>
              <a:buFont typeface="Wingdings" panose="05000000000000000000" pitchFamily="2" charset="2"/>
              <a:buChar char="Ø"/>
            </a:pPr>
            <a:r>
              <a:rPr lang="en-US" sz="2400" b="1" i="1" dirty="0"/>
              <a:t> </a:t>
            </a:r>
            <a:r>
              <a:rPr lang="en-US" sz="2400" b="1" i="1" dirty="0" smtClean="0"/>
              <a:t>How can we support these students as they make the transition to our school?</a:t>
            </a:r>
            <a:endParaRPr lang="en-US" sz="2400" b="1" i="1" dirty="0"/>
          </a:p>
        </p:txBody>
      </p:sp>
      <p:pic>
        <p:nvPicPr>
          <p:cNvPr id="1026" name="Picture 2" descr="https://pixabay.com/static/uploads/photo/2013/07/13/12/43/boy-160168_960_720.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81658" y="4107899"/>
            <a:ext cx="3694380" cy="24821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412537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End of course (EOC) tests</a:t>
            </a:r>
            <a:endParaRPr lang="en-US" dirty="0"/>
          </a:p>
        </p:txBody>
      </p:sp>
      <p:sp>
        <p:nvSpPr>
          <p:cNvPr id="3" name="Content Placeholder 2"/>
          <p:cNvSpPr>
            <a:spLocks noGrp="1"/>
          </p:cNvSpPr>
          <p:nvPr>
            <p:ph idx="1"/>
          </p:nvPr>
        </p:nvSpPr>
        <p:spPr>
          <a:xfrm>
            <a:off x="1024128" y="1854680"/>
            <a:ext cx="11035599" cy="4023360"/>
          </a:xfrm>
        </p:spPr>
        <p:txBody>
          <a:bodyPr/>
          <a:lstStyle/>
          <a:p>
            <a:pPr marL="0" indent="0">
              <a:buNone/>
            </a:pPr>
            <a:r>
              <a:rPr lang="en-US" b="1" dirty="0" smtClean="0">
                <a:solidFill>
                  <a:schemeClr val="accent2"/>
                </a:solidFill>
              </a:rPr>
              <a:t>Students </a:t>
            </a:r>
            <a:r>
              <a:rPr lang="en-US" b="1" dirty="0" smtClean="0">
                <a:solidFill>
                  <a:schemeClr val="accent2"/>
                </a:solidFill>
              </a:rPr>
              <a:t>an</a:t>
            </a:r>
            <a:r>
              <a:rPr lang="en-US" b="1" dirty="0" smtClean="0">
                <a:solidFill>
                  <a:schemeClr val="accent2"/>
                </a:solidFill>
              </a:rPr>
              <a:t> EOC </a:t>
            </a:r>
            <a:r>
              <a:rPr lang="en-US" b="1" dirty="0" smtClean="0">
                <a:solidFill>
                  <a:schemeClr val="accent2"/>
                </a:solidFill>
              </a:rPr>
              <a:t>in Algebra, Geometry, 9</a:t>
            </a:r>
            <a:r>
              <a:rPr lang="en-US" b="1" baseline="30000" dirty="0" smtClean="0">
                <a:solidFill>
                  <a:schemeClr val="accent2"/>
                </a:solidFill>
              </a:rPr>
              <a:t>th</a:t>
            </a:r>
            <a:r>
              <a:rPr lang="en-US" b="1" dirty="0" smtClean="0">
                <a:solidFill>
                  <a:schemeClr val="accent2"/>
                </a:solidFill>
              </a:rPr>
              <a:t> Lit, American Lit, U.S. History, Econ, and Biology</a:t>
            </a:r>
          </a:p>
          <a:p>
            <a:pPr marL="0" indent="0">
              <a:buNone/>
            </a:pPr>
            <a:endParaRPr lang="en-US" dirty="0"/>
          </a:p>
        </p:txBody>
      </p:sp>
      <p:graphicFrame>
        <p:nvGraphicFramePr>
          <p:cNvPr id="4" name="Chart 3"/>
          <p:cNvGraphicFramePr>
            <a:graphicFrameLocks/>
          </p:cNvGraphicFramePr>
          <p:nvPr>
            <p:extLst>
              <p:ext uri="{D42A27DB-BD31-4B8C-83A1-F6EECF244321}">
                <p14:modId xmlns:p14="http://schemas.microsoft.com/office/powerpoint/2010/main" val="2526936237"/>
              </p:ext>
            </p:extLst>
          </p:nvPr>
        </p:nvGraphicFramePr>
        <p:xfrm>
          <a:off x="5143586" y="2505629"/>
          <a:ext cx="6783238" cy="3924227"/>
        </p:xfrm>
        <a:graphic>
          <a:graphicData uri="http://schemas.openxmlformats.org/drawingml/2006/chart">
            <c:chart xmlns:c="http://schemas.openxmlformats.org/drawingml/2006/chart" xmlns:r="http://schemas.openxmlformats.org/officeDocument/2006/relationships" r:id="rId2"/>
          </a:graphicData>
        </a:graphic>
      </p:graphicFrame>
      <p:sp>
        <p:nvSpPr>
          <p:cNvPr id="6" name="Left-Right Arrow 5"/>
          <p:cNvSpPr/>
          <p:nvPr/>
        </p:nvSpPr>
        <p:spPr>
          <a:xfrm rot="19254307">
            <a:off x="10305288" y="3945887"/>
            <a:ext cx="1005840" cy="283464"/>
          </a:xfrm>
          <a:prstGeom prst="lef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7" name="Explosion 2 6"/>
          <p:cNvSpPr/>
          <p:nvPr/>
        </p:nvSpPr>
        <p:spPr>
          <a:xfrm rot="20621632">
            <a:off x="165330" y="2483017"/>
            <a:ext cx="5045485" cy="3976261"/>
          </a:xfrm>
          <a:prstGeom prst="irregularSeal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With the introduction of the new Georgia Milestones </a:t>
            </a:r>
            <a:r>
              <a:rPr lang="en-US" b="1" dirty="0" smtClean="0"/>
              <a:t>Test, </a:t>
            </a:r>
            <a:r>
              <a:rPr lang="en-US" b="1" dirty="0"/>
              <a:t>more students are struggling to score </a:t>
            </a:r>
            <a:r>
              <a:rPr lang="en-US" b="1" i="1" u="sng" dirty="0"/>
              <a:t>above</a:t>
            </a:r>
            <a:r>
              <a:rPr lang="en-US" b="1" dirty="0"/>
              <a:t> proficiency.</a:t>
            </a:r>
            <a:endParaRPr lang="en-US" b="1" dirty="0"/>
          </a:p>
        </p:txBody>
      </p:sp>
    </p:spTree>
    <p:extLst>
      <p:ext uri="{BB962C8B-B14F-4D97-AF65-F5344CB8AC3E}">
        <p14:creationId xmlns:p14="http://schemas.microsoft.com/office/powerpoint/2010/main" val="2827169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End of course (EOC) tests</a:t>
            </a:r>
            <a:endParaRPr lang="en-US" dirty="0"/>
          </a:p>
        </p:txBody>
      </p:sp>
      <p:sp>
        <p:nvSpPr>
          <p:cNvPr id="3" name="Content Placeholder 2"/>
          <p:cNvSpPr>
            <a:spLocks noGrp="1"/>
          </p:cNvSpPr>
          <p:nvPr>
            <p:ph idx="1"/>
          </p:nvPr>
        </p:nvSpPr>
        <p:spPr>
          <a:xfrm>
            <a:off x="892873" y="1698390"/>
            <a:ext cx="6221159" cy="523084"/>
          </a:xfrm>
        </p:spPr>
        <p:txBody>
          <a:bodyPr>
            <a:noAutofit/>
          </a:bodyPr>
          <a:lstStyle/>
          <a:p>
            <a:pPr>
              <a:buFont typeface="Wingdings" panose="05000000000000000000" pitchFamily="2" charset="2"/>
              <a:buChar char="Ø"/>
            </a:pPr>
            <a:r>
              <a:rPr lang="en-US" dirty="0" smtClean="0"/>
              <a:t> How does our data compare at the county level? </a:t>
            </a:r>
            <a:endParaRPr lang="en-US" dirty="0"/>
          </a:p>
        </p:txBody>
      </p:sp>
      <p:graphicFrame>
        <p:nvGraphicFramePr>
          <p:cNvPr id="6" name="Chart 5"/>
          <p:cNvGraphicFramePr>
            <a:graphicFrameLocks/>
          </p:cNvGraphicFramePr>
          <p:nvPr>
            <p:extLst>
              <p:ext uri="{D42A27DB-BD31-4B8C-83A1-F6EECF244321}">
                <p14:modId xmlns:p14="http://schemas.microsoft.com/office/powerpoint/2010/main" val="3928933260"/>
              </p:ext>
            </p:extLst>
          </p:nvPr>
        </p:nvGraphicFramePr>
        <p:xfrm>
          <a:off x="892872" y="2221474"/>
          <a:ext cx="9997631" cy="4206758"/>
        </p:xfrm>
        <a:graphic>
          <a:graphicData uri="http://schemas.openxmlformats.org/drawingml/2006/chart">
            <c:chart xmlns:c="http://schemas.openxmlformats.org/drawingml/2006/chart" xmlns:r="http://schemas.openxmlformats.org/officeDocument/2006/relationships" r:id="rId2"/>
          </a:graphicData>
        </a:graphic>
      </p:graphicFrame>
      <p:sp>
        <p:nvSpPr>
          <p:cNvPr id="4" name="5-Point Star 3"/>
          <p:cNvSpPr/>
          <p:nvPr/>
        </p:nvSpPr>
        <p:spPr>
          <a:xfrm>
            <a:off x="4764024" y="5477256"/>
            <a:ext cx="466344" cy="310896"/>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102944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End of course (EOC) tests</a:t>
            </a:r>
            <a:endParaRPr lang="en-US" dirty="0"/>
          </a:p>
        </p:txBody>
      </p:sp>
      <p:sp>
        <p:nvSpPr>
          <p:cNvPr id="3" name="Content Placeholder 2"/>
          <p:cNvSpPr>
            <a:spLocks noGrp="1"/>
          </p:cNvSpPr>
          <p:nvPr>
            <p:ph idx="1"/>
          </p:nvPr>
        </p:nvSpPr>
        <p:spPr>
          <a:xfrm>
            <a:off x="892873" y="1698390"/>
            <a:ext cx="5724145" cy="523084"/>
          </a:xfrm>
        </p:spPr>
        <p:txBody>
          <a:bodyPr/>
          <a:lstStyle/>
          <a:p>
            <a:pPr>
              <a:buFont typeface="Wingdings" panose="05000000000000000000" pitchFamily="2" charset="2"/>
              <a:buChar char="Ø"/>
            </a:pPr>
            <a:r>
              <a:rPr lang="en-US" dirty="0" smtClean="0"/>
              <a:t> How do we compare at the state level?</a:t>
            </a:r>
            <a:endParaRPr lang="en-US" dirty="0"/>
          </a:p>
        </p:txBody>
      </p:sp>
      <p:graphicFrame>
        <p:nvGraphicFramePr>
          <p:cNvPr id="7" name="Chart 6"/>
          <p:cNvGraphicFramePr>
            <a:graphicFrameLocks/>
          </p:cNvGraphicFramePr>
          <p:nvPr>
            <p:extLst>
              <p:ext uri="{D42A27DB-BD31-4B8C-83A1-F6EECF244321}">
                <p14:modId xmlns:p14="http://schemas.microsoft.com/office/powerpoint/2010/main" val="1038588542"/>
              </p:ext>
            </p:extLst>
          </p:nvPr>
        </p:nvGraphicFramePr>
        <p:xfrm>
          <a:off x="1024128" y="2312914"/>
          <a:ext cx="8129016" cy="3967978"/>
        </p:xfrm>
        <a:graphic>
          <a:graphicData uri="http://schemas.openxmlformats.org/drawingml/2006/chart">
            <c:chart xmlns:c="http://schemas.openxmlformats.org/drawingml/2006/chart" xmlns:r="http://schemas.openxmlformats.org/officeDocument/2006/relationships" r:id="rId2"/>
          </a:graphicData>
        </a:graphic>
      </p:graphicFrame>
      <p:sp>
        <p:nvSpPr>
          <p:cNvPr id="4" name="Left Arrow 3"/>
          <p:cNvSpPr/>
          <p:nvPr/>
        </p:nvSpPr>
        <p:spPr>
          <a:xfrm>
            <a:off x="6090669" y="2693181"/>
            <a:ext cx="4178043" cy="504825"/>
          </a:xfrm>
          <a:prstGeom prst="lef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6" name="Left Arrow 5"/>
          <p:cNvSpPr/>
          <p:nvPr/>
        </p:nvSpPr>
        <p:spPr>
          <a:xfrm>
            <a:off x="8552729" y="3427419"/>
            <a:ext cx="1158199" cy="504825"/>
          </a:xfrm>
          <a:prstGeom prst="lef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5" name="Cloud 4"/>
          <p:cNvSpPr/>
          <p:nvPr/>
        </p:nvSpPr>
        <p:spPr>
          <a:xfrm>
            <a:off x="8973353" y="2192166"/>
            <a:ext cx="3140916" cy="1689855"/>
          </a:xfrm>
          <a:prstGeom prst="cloud">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sz="1400" b="1" dirty="0" smtClean="0"/>
              <a:t>Well above the state scores in these two categories! Great job Biology team!!!</a:t>
            </a:r>
            <a:endParaRPr lang="en-US" sz="1400" b="1" dirty="0"/>
          </a:p>
        </p:txBody>
      </p:sp>
    </p:spTree>
    <p:extLst>
      <p:ext uri="{BB962C8B-B14F-4D97-AF65-F5344CB8AC3E}">
        <p14:creationId xmlns:p14="http://schemas.microsoft.com/office/powerpoint/2010/main" val="9451706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414565"/>
            <a:ext cx="9720072" cy="1499616"/>
          </a:xfrm>
        </p:spPr>
        <p:txBody>
          <a:bodyPr/>
          <a:lstStyle/>
          <a:p>
            <a:r>
              <a:rPr lang="en-US" dirty="0" smtClean="0"/>
              <a:t>End of course (EOC) tests</a:t>
            </a:r>
            <a:endParaRPr lang="en-US" dirty="0"/>
          </a:p>
        </p:txBody>
      </p:sp>
      <p:sp>
        <p:nvSpPr>
          <p:cNvPr id="3" name="Content Placeholder 2"/>
          <p:cNvSpPr>
            <a:spLocks noGrp="1"/>
          </p:cNvSpPr>
          <p:nvPr>
            <p:ph idx="1"/>
          </p:nvPr>
        </p:nvSpPr>
        <p:spPr>
          <a:xfrm>
            <a:off x="828675" y="1454795"/>
            <a:ext cx="11220450" cy="4023360"/>
          </a:xfrm>
        </p:spPr>
        <p:txBody>
          <a:bodyPr/>
          <a:lstStyle/>
          <a:p>
            <a:pPr>
              <a:buFont typeface="Wingdings" panose="05000000000000000000" pitchFamily="2" charset="2"/>
              <a:buChar char="Ø"/>
            </a:pPr>
            <a:r>
              <a:rPr lang="en-US" dirty="0" smtClean="0"/>
              <a:t> </a:t>
            </a:r>
            <a:r>
              <a:rPr lang="en-US" dirty="0" smtClean="0"/>
              <a:t> </a:t>
            </a:r>
            <a:r>
              <a:rPr lang="en-US" dirty="0" smtClean="0"/>
              <a:t>Our Biology team and the scores of their students is our strength in the department, how can the biology teachers help the rest of the department with instructional techniques and best practices?</a:t>
            </a:r>
            <a:endParaRPr lang="en-US" dirty="0"/>
          </a:p>
        </p:txBody>
      </p:sp>
      <p:graphicFrame>
        <p:nvGraphicFramePr>
          <p:cNvPr id="6" name="Chart 5"/>
          <p:cNvGraphicFramePr>
            <a:graphicFrameLocks/>
          </p:cNvGraphicFramePr>
          <p:nvPr>
            <p:extLst>
              <p:ext uri="{D42A27DB-BD31-4B8C-83A1-F6EECF244321}">
                <p14:modId xmlns:p14="http://schemas.microsoft.com/office/powerpoint/2010/main" val="2287878817"/>
              </p:ext>
            </p:extLst>
          </p:nvPr>
        </p:nvGraphicFramePr>
        <p:xfrm>
          <a:off x="1803761" y="2365485"/>
          <a:ext cx="8160805" cy="4152900"/>
        </p:xfrm>
        <a:graphic>
          <a:graphicData uri="http://schemas.openxmlformats.org/drawingml/2006/chart">
            <c:chart xmlns:c="http://schemas.openxmlformats.org/drawingml/2006/chart" xmlns:r="http://schemas.openxmlformats.org/officeDocument/2006/relationships" r:id="rId3"/>
          </a:graphicData>
        </a:graphic>
      </p:graphicFrame>
      <p:sp>
        <p:nvSpPr>
          <p:cNvPr id="4" name="Left Arrow 3"/>
          <p:cNvSpPr/>
          <p:nvPr/>
        </p:nvSpPr>
        <p:spPr>
          <a:xfrm rot="19146142">
            <a:off x="9105141" y="3959099"/>
            <a:ext cx="1537686" cy="5715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Explosion 1 4"/>
          <p:cNvSpPr/>
          <p:nvPr/>
        </p:nvSpPr>
        <p:spPr>
          <a:xfrm>
            <a:off x="9601573" y="2315569"/>
            <a:ext cx="2285254" cy="1929280"/>
          </a:xfrm>
          <a:prstGeom prst="irregularSeal1">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dirty="0" smtClean="0"/>
              <a:t>Best in the county!!!</a:t>
            </a:r>
            <a:endParaRPr lang="en-US" dirty="0"/>
          </a:p>
        </p:txBody>
      </p:sp>
    </p:spTree>
    <p:extLst>
      <p:ext uri="{BB962C8B-B14F-4D97-AF65-F5344CB8AC3E}">
        <p14:creationId xmlns:p14="http://schemas.microsoft.com/office/powerpoint/2010/main" val="158233840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349</TotalTime>
  <Words>984</Words>
  <Application>Microsoft Office PowerPoint</Application>
  <PresentationFormat>Widescreen</PresentationFormat>
  <Paragraphs>112</Paragraphs>
  <Slides>18</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Calibri</vt:lpstr>
      <vt:lpstr>Tw Cen MT</vt:lpstr>
      <vt:lpstr>Tw Cen MT Condensed</vt:lpstr>
      <vt:lpstr>Wingdings</vt:lpstr>
      <vt:lpstr>Wingdings 3</vt:lpstr>
      <vt:lpstr>Integral</vt:lpstr>
      <vt:lpstr>digging into the data</vt:lpstr>
      <vt:lpstr>Welcome back to the 2016-2017 school year! </vt:lpstr>
      <vt:lpstr>Demographics</vt:lpstr>
      <vt:lpstr>enrollment</vt:lpstr>
      <vt:lpstr>What to Expect in 2016?</vt:lpstr>
      <vt:lpstr>End of course (EOC) tests</vt:lpstr>
      <vt:lpstr>End of course (EOC) tests</vt:lpstr>
      <vt:lpstr>End of course (EOC) tests</vt:lpstr>
      <vt:lpstr>End of course (EOC) tests</vt:lpstr>
      <vt:lpstr>End of course (EOC) tests</vt:lpstr>
      <vt:lpstr>How can science contribute elsewhere?</vt:lpstr>
      <vt:lpstr>11th Grade writing test</vt:lpstr>
      <vt:lpstr>AP Testing – TWO Areas of improvement</vt:lpstr>
      <vt:lpstr>PSAT Testing</vt:lpstr>
      <vt:lpstr>ACT Testing</vt:lpstr>
      <vt:lpstr>sat Testing</vt:lpstr>
      <vt:lpstr>Food for thought</vt:lpstr>
      <vt:lpstr>Your turn</vt:lpstr>
    </vt:vector>
  </TitlesOfParts>
  <Company>Cobb County School District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digging into the data</dc:title>
  <dc:creator>Hillary Johnson</dc:creator>
  <cp:lastModifiedBy>Hillary Johnson</cp:lastModifiedBy>
  <cp:revision>49</cp:revision>
  <dcterms:created xsi:type="dcterms:W3CDTF">2016-07-06T14:44:57Z</dcterms:created>
  <dcterms:modified xsi:type="dcterms:W3CDTF">2016-07-14T01:33:42Z</dcterms:modified>
</cp:coreProperties>
</file>